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handoutMasterIdLst>
    <p:handoutMasterId r:id="rId15"/>
  </p:handoutMasterIdLst>
  <p:sldIdLst>
    <p:sldId id="256" r:id="rId2"/>
    <p:sldId id="260" r:id="rId3"/>
    <p:sldId id="310" r:id="rId4"/>
    <p:sldId id="264" r:id="rId5"/>
    <p:sldId id="257" r:id="rId6"/>
    <p:sldId id="309" r:id="rId7"/>
    <p:sldId id="316" r:id="rId8"/>
    <p:sldId id="322" r:id="rId9"/>
    <p:sldId id="324" r:id="rId10"/>
    <p:sldId id="325" r:id="rId11"/>
    <p:sldId id="323" r:id="rId12"/>
    <p:sldId id="326" r:id="rId13"/>
    <p:sldId id="296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11111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79834" autoAdjust="0"/>
  </p:normalViewPr>
  <p:slideViewPr>
    <p:cSldViewPr snapToGrid="0">
      <p:cViewPr>
        <p:scale>
          <a:sx n="100" d="100"/>
          <a:sy n="100" d="100"/>
        </p:scale>
        <p:origin x="-876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90D3D-4F5F-4626-BEF7-49F24276A57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261A0-E8EB-4DF7-9BD7-F5CBE53E5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816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116B41-6E1C-4522-B5A3-A36A1EE6A7B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794E3B-DE69-4255-995C-845C81DBFC9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6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6B41-6E1C-4522-B5A3-A36A1EE6A7B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4E3B-DE69-4255-995C-845C81DB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49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6B41-6E1C-4522-B5A3-A36A1EE6A7B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4E3B-DE69-4255-995C-845C81DBFC9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660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6B41-6E1C-4522-B5A3-A36A1EE6A7B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4E3B-DE69-4255-995C-845C81DBFC9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063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6B41-6E1C-4522-B5A3-A36A1EE6A7B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4E3B-DE69-4255-995C-845C81DB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27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6B41-6E1C-4522-B5A3-A36A1EE6A7B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4E3B-DE69-4255-995C-845C81DBFC9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716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6B41-6E1C-4522-B5A3-A36A1EE6A7B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4E3B-DE69-4255-995C-845C81DBFC9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071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6B41-6E1C-4522-B5A3-A36A1EE6A7B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4E3B-DE69-4255-995C-845C81DBFC9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13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6B41-6E1C-4522-B5A3-A36A1EE6A7B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4E3B-DE69-4255-995C-845C81DBFC9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049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2ECE69F-178E-4786-B1D6-461B25E3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5DB0CCE-2BB7-4FE6-9F6D-0F849019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60DEABB-F5A0-404E-81BE-A2C6C1A7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956E4A42-AE58-43D5-A1E5-C2A90FAE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431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6B41-6E1C-4522-B5A3-A36A1EE6A7B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4E3B-DE69-4255-995C-845C81DB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49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6B41-6E1C-4522-B5A3-A36A1EE6A7B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4E3B-DE69-4255-995C-845C81DBFC9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28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6B41-6E1C-4522-B5A3-A36A1EE6A7B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4E3B-DE69-4255-995C-845C81DB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85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6B41-6E1C-4522-B5A3-A36A1EE6A7B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4E3B-DE69-4255-995C-845C81DBFC9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96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6B41-6E1C-4522-B5A3-A36A1EE6A7B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4E3B-DE69-4255-995C-845C81DBFC9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98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6B41-6E1C-4522-B5A3-A36A1EE6A7B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4E3B-DE69-4255-995C-845C81DB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06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6B41-6E1C-4522-B5A3-A36A1EE6A7B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4E3B-DE69-4255-995C-845C81DBFC9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02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6B41-6E1C-4522-B5A3-A36A1EE6A7B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4E3B-DE69-4255-995C-845C81DB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65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116B41-6E1C-4522-B5A3-A36A1EE6A7B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794E3B-DE69-4255-995C-845C81DB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05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6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0699/cad87fb351934e731be49cb6ee1b17de00c25d46/" TargetMode="External"/><Relationship Id="rId2" Type="http://schemas.openxmlformats.org/officeDocument/2006/relationships/hyperlink" Target="http://www.consultant.ru/document/cons_doc_LAW_10699/4234a27af714cc608ea71b7bae9400f3613c8f6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www.consultant.ru/document/cons_doc_LAW_10699/3cf93ca64f2a009e75430fc6394b66a3642ba176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image" Target="../media/image19.svg"/><Relationship Id="rId21" Type="http://schemas.openxmlformats.org/officeDocument/2006/relationships/image" Target="../media/image37.svg"/><Relationship Id="rId7" Type="http://schemas.openxmlformats.org/officeDocument/2006/relationships/image" Target="../media/image23.svg"/><Relationship Id="rId12" Type="http://schemas.openxmlformats.org/officeDocument/2006/relationships/image" Target="../media/image21.png"/><Relationship Id="rId17" Type="http://schemas.openxmlformats.org/officeDocument/2006/relationships/image" Target="../media/image33.svg"/><Relationship Id="rId2" Type="http://schemas.openxmlformats.org/officeDocument/2006/relationships/image" Target="../media/image16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23" Type="http://schemas.openxmlformats.org/officeDocument/2006/relationships/image" Target="../media/image39.svg"/><Relationship Id="rId10" Type="http://schemas.openxmlformats.org/officeDocument/2006/relationships/image" Target="../media/image20.png"/><Relationship Id="rId19" Type="http://schemas.openxmlformats.org/officeDocument/2006/relationships/image" Target="../media/image35.svg"/><Relationship Id="rId4" Type="http://schemas.openxmlformats.org/officeDocument/2006/relationships/image" Target="../media/image17.png"/><Relationship Id="rId9" Type="http://schemas.openxmlformats.org/officeDocument/2006/relationships/image" Target="../media/image25.svg"/><Relationship Id="rId2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0D29C-E7C8-4D3F-8B1C-B3E1606C7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9928" y="4600843"/>
            <a:ext cx="8092143" cy="755111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ПОЛОВАЯ НЕПРИКОСНОВЕННОСТЬ НЕСОВЕРШЕННОЛЕТНИХ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A2DBB3-9FD7-4F20-83EB-581CE5CD6FA4}"/>
              </a:ext>
            </a:extLst>
          </p:cNvPr>
          <p:cNvSpPr txBox="1"/>
          <p:nvPr/>
        </p:nvSpPr>
        <p:spPr>
          <a:xfrm>
            <a:off x="7485321" y="5645888"/>
            <a:ext cx="4614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ресурсный центр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воспитанию и профилактике деструктивного поведения детей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молодежи в Архангельской области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96ED7C-538E-4843-8BD3-112403E7C092}"/>
              </a:ext>
            </a:extLst>
          </p:cNvPr>
          <p:cNvSpPr txBox="1"/>
          <p:nvPr/>
        </p:nvSpPr>
        <p:spPr>
          <a:xfrm>
            <a:off x="237067" y="237067"/>
            <a:ext cx="5046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должен быть защищен от всех форм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небрежного отношения, жестокости и эксплуатации.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9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Декларации прав ребенка (20 ноября 1959 года)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715432"/>
            <a:ext cx="10763250" cy="1303867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Груминг</a:t>
            </a:r>
            <a:r>
              <a:rPr lang="ru-RU" sz="2000" b="1" dirty="0" smtClean="0"/>
              <a:t>— </a:t>
            </a:r>
            <a:r>
              <a:rPr lang="ru-RU" sz="2000" b="1" dirty="0"/>
              <a:t>создание взрослым человеком доверительных отношений с ребёнком или подростком с целью склонить его к сексуальным отношениям. </a:t>
            </a:r>
            <a:r>
              <a:rPr lang="ru-RU" sz="2000" b="1" dirty="0">
                <a:solidFill>
                  <a:srgbClr val="FF0000"/>
                </a:solidFill>
              </a:rPr>
              <a:t>Онлайн-</a:t>
            </a:r>
            <a:r>
              <a:rPr lang="ru-RU" sz="2000" b="1" dirty="0" err="1">
                <a:solidFill>
                  <a:srgbClr val="FF0000"/>
                </a:solidFill>
              </a:rPr>
              <a:t>груминг</a:t>
            </a:r>
            <a:r>
              <a:rPr lang="ru-RU" sz="2000" b="1" dirty="0"/>
              <a:t> преследует цель получения интимных фото/видео ребенка для последующего шантажа и вымогательства у него денег или более интимных материалов, встреч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2556932"/>
            <a:ext cx="10239375" cy="3318936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</p:txBody>
      </p:sp>
      <p:grpSp>
        <p:nvGrpSpPr>
          <p:cNvPr id="4" name="Группа 3" descr="последовательные стрелки, направленные вправо">
            <a:extLst>
              <a:ext uri="{FF2B5EF4-FFF2-40B4-BE49-F238E27FC236}">
                <a16:creationId xmlns:a16="http://schemas.microsoft.com/office/drawing/2014/main" xmlns="" id="{961A4A75-DA66-4FBC-90AD-C93870F5D806}"/>
              </a:ext>
            </a:extLst>
          </p:cNvPr>
          <p:cNvGrpSpPr/>
          <p:nvPr/>
        </p:nvGrpSpPr>
        <p:grpSpPr>
          <a:xfrm>
            <a:off x="1068353" y="2533650"/>
            <a:ext cx="10293349" cy="761999"/>
            <a:chOff x="4670426" y="6172201"/>
            <a:chExt cx="1814512" cy="565150"/>
          </a:xfrm>
        </p:grpSpPr>
        <p:sp>
          <p:nvSpPr>
            <p:cNvPr id="5" name="Rectangle 61">
              <a:extLst>
                <a:ext uri="{FF2B5EF4-FFF2-40B4-BE49-F238E27FC236}">
                  <a16:creationId xmlns:a16="http://schemas.microsoft.com/office/drawing/2014/main" xmlns="" id="{9EACF0C7-ED21-47B8-979A-871C0205AE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0426" y="6283326"/>
              <a:ext cx="360363" cy="34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xmlns="" id="{1E9AF3BA-9211-40AB-8B44-05467DBA83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213" y="6172201"/>
              <a:ext cx="196850" cy="565150"/>
            </a:xfrm>
            <a:custGeom>
              <a:avLst/>
              <a:gdLst>
                <a:gd name="T0" fmla="*/ 124 w 124"/>
                <a:gd name="T1" fmla="*/ 178 h 356"/>
                <a:gd name="T2" fmla="*/ 0 w 124"/>
                <a:gd name="T3" fmla="*/ 356 h 356"/>
                <a:gd name="T4" fmla="*/ 0 w 124"/>
                <a:gd name="T5" fmla="*/ 0 h 356"/>
                <a:gd name="T6" fmla="*/ 124 w 124"/>
                <a:gd name="T7" fmla="*/ 17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356">
                  <a:moveTo>
                    <a:pt x="124" y="178"/>
                  </a:moveTo>
                  <a:lnTo>
                    <a:pt x="0" y="356"/>
                  </a:lnTo>
                  <a:lnTo>
                    <a:pt x="0" y="0"/>
                  </a:lnTo>
                  <a:lnTo>
                    <a:pt x="124" y="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xmlns="" id="{C2467D08-B1E4-4E5C-B9F5-025E29E52C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6172201"/>
              <a:ext cx="196850" cy="565150"/>
            </a:xfrm>
            <a:custGeom>
              <a:avLst/>
              <a:gdLst>
                <a:gd name="T0" fmla="*/ 124 w 124"/>
                <a:gd name="T1" fmla="*/ 178 h 356"/>
                <a:gd name="T2" fmla="*/ 0 w 124"/>
                <a:gd name="T3" fmla="*/ 356 h 356"/>
                <a:gd name="T4" fmla="*/ 0 w 124"/>
                <a:gd name="T5" fmla="*/ 0 h 356"/>
                <a:gd name="T6" fmla="*/ 124 w 124"/>
                <a:gd name="T7" fmla="*/ 17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356">
                  <a:moveTo>
                    <a:pt x="124" y="178"/>
                  </a:moveTo>
                  <a:lnTo>
                    <a:pt x="0" y="356"/>
                  </a:lnTo>
                  <a:lnTo>
                    <a:pt x="0" y="0"/>
                  </a:lnTo>
                  <a:lnTo>
                    <a:pt x="124" y="1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xmlns="" id="{6CDC27A3-56B3-41F8-9521-D9E4F2AB12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813" y="6283326"/>
              <a:ext cx="355600" cy="342900"/>
            </a:xfrm>
            <a:custGeom>
              <a:avLst/>
              <a:gdLst>
                <a:gd name="T0" fmla="*/ 0 w 224"/>
                <a:gd name="T1" fmla="*/ 0 h 216"/>
                <a:gd name="T2" fmla="*/ 74 w 224"/>
                <a:gd name="T3" fmla="*/ 108 h 216"/>
                <a:gd name="T4" fmla="*/ 0 w 224"/>
                <a:gd name="T5" fmla="*/ 216 h 216"/>
                <a:gd name="T6" fmla="*/ 224 w 224"/>
                <a:gd name="T7" fmla="*/ 216 h 216"/>
                <a:gd name="T8" fmla="*/ 224 w 224"/>
                <a:gd name="T9" fmla="*/ 0 h 216"/>
                <a:gd name="T10" fmla="*/ 0 w 224"/>
                <a:gd name="T1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16">
                  <a:moveTo>
                    <a:pt x="0" y="0"/>
                  </a:moveTo>
                  <a:lnTo>
                    <a:pt x="74" y="108"/>
                  </a:lnTo>
                  <a:lnTo>
                    <a:pt x="0" y="216"/>
                  </a:lnTo>
                  <a:lnTo>
                    <a:pt x="224" y="216"/>
                  </a:lnTo>
                  <a:lnTo>
                    <a:pt x="2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" name="Freeform 65">
              <a:extLst>
                <a:ext uri="{FF2B5EF4-FFF2-40B4-BE49-F238E27FC236}">
                  <a16:creationId xmlns:a16="http://schemas.microsoft.com/office/drawing/2014/main" xmlns="" id="{0B928AA1-3C5D-4CF8-AC13-F96C4716A0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463" y="6172201"/>
              <a:ext cx="196850" cy="565150"/>
            </a:xfrm>
            <a:custGeom>
              <a:avLst/>
              <a:gdLst>
                <a:gd name="T0" fmla="*/ 124 w 124"/>
                <a:gd name="T1" fmla="*/ 178 h 356"/>
                <a:gd name="T2" fmla="*/ 0 w 124"/>
                <a:gd name="T3" fmla="*/ 356 h 356"/>
                <a:gd name="T4" fmla="*/ 0 w 124"/>
                <a:gd name="T5" fmla="*/ 0 h 356"/>
                <a:gd name="T6" fmla="*/ 124 w 124"/>
                <a:gd name="T7" fmla="*/ 17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356">
                  <a:moveTo>
                    <a:pt x="124" y="178"/>
                  </a:moveTo>
                  <a:lnTo>
                    <a:pt x="0" y="356"/>
                  </a:lnTo>
                  <a:lnTo>
                    <a:pt x="0" y="0"/>
                  </a:lnTo>
                  <a:lnTo>
                    <a:pt x="124" y="17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xmlns="" id="{34F0F327-48F4-4843-BAF9-10A84620F1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6283326"/>
              <a:ext cx="355600" cy="342900"/>
            </a:xfrm>
            <a:custGeom>
              <a:avLst/>
              <a:gdLst>
                <a:gd name="T0" fmla="*/ 0 w 224"/>
                <a:gd name="T1" fmla="*/ 0 h 216"/>
                <a:gd name="T2" fmla="*/ 74 w 224"/>
                <a:gd name="T3" fmla="*/ 108 h 216"/>
                <a:gd name="T4" fmla="*/ 0 w 224"/>
                <a:gd name="T5" fmla="*/ 216 h 216"/>
                <a:gd name="T6" fmla="*/ 224 w 224"/>
                <a:gd name="T7" fmla="*/ 216 h 216"/>
                <a:gd name="T8" fmla="*/ 224 w 224"/>
                <a:gd name="T9" fmla="*/ 0 h 216"/>
                <a:gd name="T10" fmla="*/ 0 w 224"/>
                <a:gd name="T1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16">
                  <a:moveTo>
                    <a:pt x="0" y="0"/>
                  </a:moveTo>
                  <a:lnTo>
                    <a:pt x="74" y="108"/>
                  </a:lnTo>
                  <a:lnTo>
                    <a:pt x="0" y="216"/>
                  </a:lnTo>
                  <a:lnTo>
                    <a:pt x="224" y="216"/>
                  </a:lnTo>
                  <a:lnTo>
                    <a:pt x="2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xmlns="" id="{1666AEF0-2FE4-476F-8B59-D5CF895028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088" y="6172201"/>
              <a:ext cx="196850" cy="565150"/>
            </a:xfrm>
            <a:custGeom>
              <a:avLst/>
              <a:gdLst>
                <a:gd name="T0" fmla="*/ 124 w 124"/>
                <a:gd name="T1" fmla="*/ 178 h 356"/>
                <a:gd name="T2" fmla="*/ 0 w 124"/>
                <a:gd name="T3" fmla="*/ 356 h 356"/>
                <a:gd name="T4" fmla="*/ 0 w 124"/>
                <a:gd name="T5" fmla="*/ 0 h 356"/>
                <a:gd name="T6" fmla="*/ 124 w 124"/>
                <a:gd name="T7" fmla="*/ 17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356">
                  <a:moveTo>
                    <a:pt x="124" y="178"/>
                  </a:moveTo>
                  <a:lnTo>
                    <a:pt x="0" y="356"/>
                  </a:lnTo>
                  <a:lnTo>
                    <a:pt x="0" y="0"/>
                  </a:lnTo>
                  <a:lnTo>
                    <a:pt x="124" y="1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" name="Freeform 68">
              <a:extLst>
                <a:ext uri="{FF2B5EF4-FFF2-40B4-BE49-F238E27FC236}">
                  <a16:creationId xmlns:a16="http://schemas.microsoft.com/office/drawing/2014/main" xmlns="" id="{A2CA27FB-C89D-416E-85F9-2E3D2F5686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6283326"/>
              <a:ext cx="355600" cy="342900"/>
            </a:xfrm>
            <a:custGeom>
              <a:avLst/>
              <a:gdLst>
                <a:gd name="T0" fmla="*/ 0 w 224"/>
                <a:gd name="T1" fmla="*/ 0 h 216"/>
                <a:gd name="T2" fmla="*/ 74 w 224"/>
                <a:gd name="T3" fmla="*/ 108 h 216"/>
                <a:gd name="T4" fmla="*/ 0 w 224"/>
                <a:gd name="T5" fmla="*/ 216 h 216"/>
                <a:gd name="T6" fmla="*/ 224 w 224"/>
                <a:gd name="T7" fmla="*/ 216 h 216"/>
                <a:gd name="T8" fmla="*/ 224 w 224"/>
                <a:gd name="T9" fmla="*/ 0 h 216"/>
                <a:gd name="T10" fmla="*/ 0 w 224"/>
                <a:gd name="T1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16">
                  <a:moveTo>
                    <a:pt x="0" y="0"/>
                  </a:moveTo>
                  <a:lnTo>
                    <a:pt x="74" y="108"/>
                  </a:lnTo>
                  <a:lnTo>
                    <a:pt x="0" y="216"/>
                  </a:lnTo>
                  <a:lnTo>
                    <a:pt x="224" y="216"/>
                  </a:lnTo>
                  <a:lnTo>
                    <a:pt x="2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781049" y="3295649"/>
            <a:ext cx="1990725" cy="289225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Делается массовая рассылка сообщений множеству адресатов,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по ответу выбирается жертва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64787" y="3295652"/>
            <a:ext cx="1990725" cy="289225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Анализ профиля жертвы: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ерсональные данные (для дальнейшего шантажа), психологические особенности личности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36601" y="3295652"/>
            <a:ext cx="3124200" cy="289226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Предполагаемый преступник (для ребенка </a:t>
            </a:r>
            <a:r>
              <a:rPr lang="ru-RU" b="1" dirty="0" smtClean="0">
                <a:solidFill>
                  <a:schemeClr val="tx1"/>
                </a:solidFill>
              </a:rPr>
              <a:t>друг-знакомый-собеседник</a:t>
            </a:r>
            <a:r>
              <a:rPr lang="ru-RU" b="1" dirty="0">
                <a:solidFill>
                  <a:schemeClr val="tx1"/>
                </a:solidFill>
              </a:rPr>
              <a:t>) регистрируется в </a:t>
            </a:r>
            <a:r>
              <a:rPr lang="ru-RU" b="1" dirty="0" smtClean="0">
                <a:solidFill>
                  <a:schemeClr val="tx1"/>
                </a:solidFill>
              </a:rPr>
              <a:t>сети под </a:t>
            </a:r>
            <a:r>
              <a:rPr lang="ru-RU" b="1" dirty="0">
                <a:solidFill>
                  <a:schemeClr val="tx1"/>
                </a:solidFill>
              </a:rPr>
              <a:t>видом подростка, при этом указывая интересы, хобби и увлечения близкие тому, с кем желает установить </a:t>
            </a:r>
            <a:r>
              <a:rPr lang="ru-RU" b="1" dirty="0" smtClean="0">
                <a:solidFill>
                  <a:schemeClr val="tx1"/>
                </a:solidFill>
              </a:rPr>
              <a:t>контакт</a:t>
            </a:r>
            <a:r>
              <a:rPr lang="ru-RU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153401" y="3295649"/>
            <a:ext cx="3352800" cy="289226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Общение на протяжении длительного времени, выстраивание доверительных отношений, получение фото-/</a:t>
            </a:r>
            <a:r>
              <a:rPr lang="ru-RU" b="1" dirty="0" err="1" smtClean="0">
                <a:solidFill>
                  <a:schemeClr val="tx1"/>
                </a:solidFill>
              </a:rPr>
              <a:t>видеоконтента</a:t>
            </a:r>
            <a:r>
              <a:rPr lang="ru-RU" b="1" dirty="0" smtClean="0">
                <a:solidFill>
                  <a:schemeClr val="tx1"/>
                </a:solidFill>
              </a:rPr>
              <a:t>, использование его в личных целях, шантаж, вымогательство денег, доведение до суицида и так далее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77" y="941122"/>
            <a:ext cx="6648448" cy="1303867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Секстинг</a:t>
            </a:r>
            <a:r>
              <a:rPr lang="ru-RU" dirty="0" smtClean="0"/>
              <a:t> и </a:t>
            </a:r>
            <a:r>
              <a:rPr lang="ru-RU" dirty="0" err="1" smtClean="0"/>
              <a:t>груминг</a:t>
            </a:r>
            <a:r>
              <a:rPr lang="ru-RU" dirty="0" smtClean="0"/>
              <a:t>-что делать?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5350" y="2556932"/>
            <a:ext cx="10477500" cy="359621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600" b="1" dirty="0"/>
              <a:t> </a:t>
            </a:r>
            <a:r>
              <a:rPr lang="ru-RU" sz="1400" b="1" dirty="0" smtClean="0"/>
              <a:t>Максимально информировать  детей об опасностях интернет- общения; Настроить родительский контроль на телефонах ребенка;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b="1" dirty="0" smtClean="0"/>
              <a:t>Сделать скриншоты переписок, скопировать ссылку на профиль  шантажиста;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b="1" dirty="0" smtClean="0"/>
              <a:t>Сообщить о произошедшем взрослым;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b="1" dirty="0" smtClean="0"/>
              <a:t>Направить жалобу администратору социальной сети/мессенджера;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b="1" dirty="0" smtClean="0"/>
              <a:t>В случае шантажа не осуществлять никаких переводов денежных средств;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b="1" dirty="0" smtClean="0"/>
              <a:t>Предупредить знакомых </a:t>
            </a:r>
            <a:r>
              <a:rPr lang="ru-RU" sz="1400" b="1" dirty="0"/>
              <a:t>о </a:t>
            </a:r>
            <a:r>
              <a:rPr lang="ru-RU" sz="1400" b="1" dirty="0" smtClean="0"/>
              <a:t>сливе/пересылке информации.</a:t>
            </a:r>
            <a:r>
              <a:rPr lang="ru-RU" sz="1400" dirty="0"/>
              <a:t> Если человек угрожает распространить переписку среди ваших близких, действуйте на опережение. Попросите их заранее заблокировать его профиль или удалять диалог без открытия нового сообщения. </a:t>
            </a:r>
            <a:endParaRPr lang="ru-RU" sz="1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1400" b="1" dirty="0" smtClean="0"/>
              <a:t>Обратиться в </a:t>
            </a:r>
            <a:r>
              <a:rPr lang="ru-RU" sz="1400" b="1" dirty="0"/>
              <a:t>полицию.</a:t>
            </a:r>
            <a:r>
              <a:rPr lang="ru-RU" sz="1400" dirty="0"/>
              <a:t> Человек, который вам угрожает, нарушает несколько статей Уголовного кодекса, которые позволяют написать заявление в полицию. Среди них нарушение неприкосновенности личной жизни </a:t>
            </a:r>
            <a:r>
              <a:rPr lang="ru-RU" sz="1400" dirty="0">
                <a:solidFill>
                  <a:schemeClr val="tx1"/>
                </a:solidFill>
              </a:rPr>
              <a:t>(</a:t>
            </a:r>
            <a:r>
              <a:rPr lang="ru-RU" sz="1400" dirty="0">
                <a:solidFill>
                  <a:schemeClr val="tx1"/>
                </a:solidFill>
                <a:hlinkClick r:id="rId2"/>
              </a:rPr>
              <a:t>ст. 137 УК РФ</a:t>
            </a:r>
            <a:r>
              <a:rPr lang="ru-RU" sz="1400" dirty="0">
                <a:solidFill>
                  <a:schemeClr val="tx1"/>
                </a:solidFill>
              </a:rPr>
              <a:t>), нарушение тайны переписки, телефонных переговоров и сообщений (</a:t>
            </a:r>
            <a:r>
              <a:rPr lang="ru-RU" sz="1400" dirty="0">
                <a:solidFill>
                  <a:schemeClr val="tx1"/>
                </a:solidFill>
                <a:hlinkClick r:id="rId3"/>
              </a:rPr>
              <a:t>ст. 138 УК РФ</a:t>
            </a:r>
            <a:r>
              <a:rPr lang="ru-RU" sz="1400" dirty="0">
                <a:solidFill>
                  <a:schemeClr val="tx1"/>
                </a:solidFill>
              </a:rPr>
              <a:t>), вымогательство (</a:t>
            </a:r>
            <a:r>
              <a:rPr lang="ru-RU" sz="1400" dirty="0">
                <a:solidFill>
                  <a:schemeClr val="tx1"/>
                </a:solidFill>
                <a:hlinkClick r:id="rId4"/>
              </a:rPr>
              <a:t>ст. 163 УК РФ</a:t>
            </a:r>
            <a:r>
              <a:rPr lang="ru-RU" sz="1400" dirty="0">
                <a:solidFill>
                  <a:schemeClr val="tx1"/>
                </a:solidFill>
              </a:rPr>
              <a:t>). У вас есть законные основания писать заявления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/>
              </a:solidFill>
            </a:endParaRPr>
          </a:p>
          <a:p>
            <a:endParaRPr lang="ru-RU" sz="1400" dirty="0"/>
          </a:p>
        </p:txBody>
      </p:sp>
      <p:pic>
        <p:nvPicPr>
          <p:cNvPr id="2050" name="Picture 2" descr="https://mike.miracomosehace.com/uploads/images/content/image_15931397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20" y="647700"/>
            <a:ext cx="3074330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7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248398" cy="1303867"/>
          </a:xfrm>
        </p:spPr>
        <p:txBody>
          <a:bodyPr/>
          <a:lstStyle/>
          <a:p>
            <a:r>
              <a:rPr lang="ru-RU" dirty="0" smtClean="0"/>
              <a:t>Что делать родителям?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1050" y="2556932"/>
            <a:ext cx="10563225" cy="3615268"/>
          </a:xfrm>
        </p:spPr>
        <p:txBody>
          <a:bodyPr>
            <a:noAutofit/>
          </a:bodyPr>
          <a:lstStyle/>
          <a:p>
            <a:r>
              <a:rPr lang="ru-RU" sz="1400" dirty="0" smtClean="0"/>
              <a:t>1</a:t>
            </a:r>
            <a:r>
              <a:rPr lang="ru-RU" sz="1400" dirty="0"/>
              <a:t>. Взять под контроль свои собственные эмоции. Осознать, что ситуация требует Вашего вмешательства и помощи. </a:t>
            </a:r>
            <a:endParaRPr lang="ru-RU" sz="1400" dirty="0" smtClean="0"/>
          </a:p>
          <a:p>
            <a:r>
              <a:rPr lang="ru-RU" sz="1400" dirty="0" smtClean="0"/>
              <a:t>2</a:t>
            </a:r>
            <a:r>
              <a:rPr lang="ru-RU" sz="1400" dirty="0"/>
              <a:t>. Помочь ребенку рассказать о случившемся, не допуская оценок, осуждений и обвинений, обеспечив активное слушание, принятие его эмоционального состояния. </a:t>
            </a:r>
            <a:endParaRPr lang="ru-RU" sz="1400" dirty="0" smtClean="0"/>
          </a:p>
          <a:p>
            <a:r>
              <a:rPr lang="ru-RU" sz="1400" dirty="0" smtClean="0"/>
              <a:t>3</a:t>
            </a:r>
            <a:r>
              <a:rPr lang="ru-RU" sz="1400" dirty="0"/>
              <a:t>. Объяснить без запугивания, что есть разные люди, в том числе и очень плохие, которые обманывают детей и могут быть опасными. Отвечая на вопросы, важно давать повторные объяснения ситуации и понятную (с учетом возраста) информацию. </a:t>
            </a:r>
            <a:endParaRPr lang="ru-RU" sz="1400" dirty="0" smtClean="0"/>
          </a:p>
          <a:p>
            <a:r>
              <a:rPr lang="ru-RU" sz="1400" dirty="0" smtClean="0"/>
              <a:t>4</a:t>
            </a:r>
            <a:r>
              <a:rPr lang="ru-RU" sz="1400" dirty="0"/>
              <a:t>. Объяснить ребенку, что он не является причиной произошедшей ситуации, выразить готовность и уверенность защитить его от злоумышленников и научить способам безопасного поведения в сети, не допуская подобных рисков вновь. </a:t>
            </a:r>
            <a:endParaRPr lang="ru-RU" sz="1400" dirty="0" smtClean="0"/>
          </a:p>
          <a:p>
            <a:r>
              <a:rPr lang="ru-RU" sz="1400" dirty="0" smtClean="0"/>
              <a:t>5</a:t>
            </a:r>
            <a:r>
              <a:rPr lang="ru-RU" sz="1400" dirty="0"/>
              <a:t>. Убедить в возможности технических мер по изменению ситуации и произвести их (удаление </a:t>
            </a:r>
            <a:r>
              <a:rPr lang="ru-RU" sz="1400" dirty="0" err="1"/>
              <a:t>контента,блокировка</a:t>
            </a:r>
            <a:r>
              <a:rPr lang="ru-RU" sz="1400" dirty="0" smtClean="0"/>
              <a:t>).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6. Быть вместе с ребенком, составить план защиты, действий на ближайшие часы, дни. Следовать плану и договоренностям. </a:t>
            </a:r>
            <a:endParaRPr lang="ru-RU" sz="1400" dirty="0" smtClean="0"/>
          </a:p>
          <a:p>
            <a:r>
              <a:rPr lang="ru-RU" sz="1400" dirty="0" smtClean="0"/>
              <a:t>7</a:t>
            </a:r>
            <a:r>
              <a:rPr lang="ru-RU" sz="1400" dirty="0"/>
              <a:t>. Обратиться за консультацией в службу безопасности, при необходимости. </a:t>
            </a:r>
            <a:endParaRPr lang="ru-RU" sz="1400" dirty="0" smtClean="0"/>
          </a:p>
          <a:p>
            <a:r>
              <a:rPr lang="ru-RU" sz="1400" dirty="0" smtClean="0"/>
              <a:t>8</a:t>
            </a:r>
            <a:r>
              <a:rPr lang="ru-RU" sz="1400" dirty="0"/>
              <a:t>. Обратиться за психологической помощью, при необходимости.</a:t>
            </a:r>
          </a:p>
        </p:txBody>
      </p:sp>
      <p:pic>
        <p:nvPicPr>
          <p:cNvPr id="4098" name="Picture 2" descr="https://revista.seguridad.unam.mx/sites/default/files/Politicas_seguridad_portada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670335"/>
            <a:ext cx="2994026" cy="170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52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BA1228-A8E7-4333-A97F-7F817384B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388" y="268289"/>
            <a:ext cx="8640762" cy="1360487"/>
          </a:xfrm>
        </p:spPr>
        <p:txBody>
          <a:bodyPr/>
          <a:lstStyle/>
          <a:p>
            <a:pPr>
              <a:defRPr/>
            </a:pPr>
            <a:r>
              <a:rPr lang="ru-RU" dirty="0"/>
              <a:t>          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Что делать?</a:t>
            </a:r>
          </a:p>
        </p:txBody>
      </p:sp>
      <p:sp>
        <p:nvSpPr>
          <p:cNvPr id="28675" name="Text Box 255">
            <a:extLst>
              <a:ext uri="{FF2B5EF4-FFF2-40B4-BE49-F238E27FC236}">
                <a16:creationId xmlns:a16="http://schemas.microsoft.com/office/drawing/2014/main" xmlns="" id="{6A830F24-6305-461A-A309-A2DD4B2047C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52750" y="4357688"/>
            <a:ext cx="14708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rgbClr val="3D899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rgbClr val="3D899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rgbClr val="3D899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rgbClr val="3D899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rgbClr val="3D899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rgbClr val="3D899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rgbClr val="3D899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rgbClr val="3D899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rgbClr val="3D899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endParaRPr lang="ru-RU" altLang="ru-RU" sz="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ru-RU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Text Box 259">
            <a:extLst>
              <a:ext uri="{FF2B5EF4-FFF2-40B4-BE49-F238E27FC236}">
                <a16:creationId xmlns:a16="http://schemas.microsoft.com/office/drawing/2014/main" xmlns="" id="{2FD93BDE-20FB-4026-A853-02DA14E1347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38376" y="22145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D899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D899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D899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D899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D899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D899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D899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D899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D899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8677" name="Text Box 268">
            <a:extLst>
              <a:ext uri="{FF2B5EF4-FFF2-40B4-BE49-F238E27FC236}">
                <a16:creationId xmlns:a16="http://schemas.microsoft.com/office/drawing/2014/main" xmlns="" id="{019C74BE-B5A0-4BC9-81F2-CD2CBF19E41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95688" y="53165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D899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D899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D899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D899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D899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D899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D899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D899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D899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92410AB-EC5E-4B6E-A3A6-C4FC461C5642}"/>
              </a:ext>
            </a:extLst>
          </p:cNvPr>
          <p:cNvSpPr/>
          <p:nvPr/>
        </p:nvSpPr>
        <p:spPr>
          <a:xfrm>
            <a:off x="1587260" y="1801394"/>
            <a:ext cx="4284004" cy="4451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cmpd="sng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Скопировать ссылку на аккаунт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Сделать скриншоты деструктивного контента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Привлечь к работе с несовершеннолетним педагога- психолога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Привлечь к работе сотрудников УМВД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Написать жалобу администрации в социальной сети</a:t>
            </a:r>
          </a:p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PC2\Desktop\надо.png">
            <a:extLst>
              <a:ext uri="{FF2B5EF4-FFF2-40B4-BE49-F238E27FC236}">
                <a16:creationId xmlns:a16="http://schemas.microsoft.com/office/drawing/2014/main" xmlns="" id="{2F9AED03-67A5-492C-A3D0-EF4EB1FD1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29554" t="16510" r="31049" b="28924"/>
          <a:stretch/>
        </p:blipFill>
        <p:spPr bwMode="auto">
          <a:xfrm>
            <a:off x="6286395" y="1799807"/>
            <a:ext cx="4194699" cy="4452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2">
            <a:extLst>
              <a:ext uri="{FF2B5EF4-FFF2-40B4-BE49-F238E27FC236}">
                <a16:creationId xmlns:a16="http://schemas.microsoft.com/office/drawing/2014/main" xmlns="" id="{89492ABF-DAE1-433B-B7FB-4FADB0F75BFA}"/>
              </a:ext>
            </a:extLst>
          </p:cNvPr>
          <p:cNvSpPr txBox="1">
            <a:spLocks/>
          </p:cNvSpPr>
          <p:nvPr/>
        </p:nvSpPr>
        <p:spPr>
          <a:xfrm>
            <a:off x="1966014" y="1246100"/>
            <a:ext cx="8640762" cy="433387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ПРИНЯТЬ МЕРЫ! ПРОИНФОРМИРОВАТЬ!</a:t>
            </a:r>
            <a:endParaRPr lang="ru-RU" sz="28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6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8A55E4-A662-4204-B054-64512C31D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342" y="-674913"/>
            <a:ext cx="9601196" cy="5314964"/>
          </a:xfrm>
        </p:spPr>
        <p:txBody>
          <a:bodyPr>
            <a:noAutofit/>
          </a:bodyPr>
          <a:lstStyle/>
          <a:p>
            <a:pPr algn="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НЕПРИКОСНОВЕННОСТЬ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устанавливаемый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нормами уголовного законодательства </a:t>
            </a:r>
            <a:r>
              <a:rPr lang="ru-RU" sz="2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полный запрет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любые формы сексуальные посягательства с несовершеннолетними лицами,</a:t>
            </a: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достигшими шестнадцатилетнего возраста</a:t>
            </a: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0DA897-B652-4CF0-9E2D-639F45ABA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758" y="2945220"/>
            <a:ext cx="8278586" cy="3069104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Конституцией Российской Федерации каждому человеку и гражданину гарантируется защита его прав и свобод, в том числе на половую свободу и половую неприкосновенность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6B28F3-F9C7-44BF-A271-E0F9B5C7CBF7}"/>
              </a:ext>
            </a:extLst>
          </p:cNvPr>
          <p:cNvSpPr txBox="1"/>
          <p:nvPr/>
        </p:nvSpPr>
        <p:spPr>
          <a:xfrm>
            <a:off x="11802140" y="2302165"/>
            <a:ext cx="63901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endParaRPr lang="ru-RU" b="1" dirty="0"/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9B52278-1492-4B6C-BA89-E35891ABF3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81" y="3779493"/>
            <a:ext cx="2797319" cy="30785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7C41C07-E80C-40E5-B25D-CD6EDB6C7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75669" cy="230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5496D36E-AA89-4A03-8F79-B777CDFB4B70}"/>
              </a:ext>
            </a:extLst>
          </p:cNvPr>
          <p:cNvSpPr/>
          <p:nvPr/>
        </p:nvSpPr>
        <p:spPr>
          <a:xfrm>
            <a:off x="1473200" y="1590547"/>
            <a:ext cx="2726200" cy="25806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59142D68-21CB-4371-BDE0-85AF700B61F6}"/>
              </a:ext>
            </a:extLst>
          </p:cNvPr>
          <p:cNvSpPr/>
          <p:nvPr/>
        </p:nvSpPr>
        <p:spPr>
          <a:xfrm>
            <a:off x="4740543" y="1621643"/>
            <a:ext cx="2580674" cy="25806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98E2F829-B33E-4B85-BCF8-101F14EA1CFC}"/>
              </a:ext>
            </a:extLst>
          </p:cNvPr>
          <p:cNvSpPr/>
          <p:nvPr/>
        </p:nvSpPr>
        <p:spPr>
          <a:xfrm>
            <a:off x="8036712" y="1565591"/>
            <a:ext cx="2732800" cy="25806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E1081748-0063-4E05-A6BF-5FCAA6BA4C09}"/>
              </a:ext>
            </a:extLst>
          </p:cNvPr>
          <p:cNvSpPr/>
          <p:nvPr/>
        </p:nvSpPr>
        <p:spPr>
          <a:xfrm>
            <a:off x="3832842" y="2234944"/>
            <a:ext cx="1286315" cy="1083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20DE24B7-DD08-44CA-A32F-E719FEC42D57}"/>
              </a:ext>
            </a:extLst>
          </p:cNvPr>
          <p:cNvSpPr/>
          <p:nvPr/>
        </p:nvSpPr>
        <p:spPr>
          <a:xfrm>
            <a:off x="7072845" y="2234944"/>
            <a:ext cx="1286315" cy="1083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xmlns="" id="{5DF37821-3231-4541-90C5-2414FA906685}"/>
              </a:ext>
            </a:extLst>
          </p:cNvPr>
          <p:cNvSpPr/>
          <p:nvPr/>
        </p:nvSpPr>
        <p:spPr>
          <a:xfrm rot="16200000">
            <a:off x="3993950" y="2485828"/>
            <a:ext cx="665931" cy="57407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xmlns="" id="{912405FF-58BB-4DB7-83A5-A63462D662A3}"/>
              </a:ext>
            </a:extLst>
          </p:cNvPr>
          <p:cNvSpPr/>
          <p:nvPr/>
        </p:nvSpPr>
        <p:spPr>
          <a:xfrm rot="5400000">
            <a:off x="7525518" y="2452298"/>
            <a:ext cx="665931" cy="57407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C1CDF5E-DD2B-4C11-91B0-E3AD318B6028}"/>
              </a:ext>
            </a:extLst>
          </p:cNvPr>
          <p:cNvSpPr txBox="1"/>
          <p:nvPr/>
        </p:nvSpPr>
        <p:spPr>
          <a:xfrm>
            <a:off x="4994804" y="1920893"/>
            <a:ext cx="21716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совершено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преступлений</a:t>
            </a:r>
            <a:r>
              <a:rPr lang="en-US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отношении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несовершеннолетних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52AA385-FEDB-47F2-B4D6-22665C34DA17}"/>
              </a:ext>
            </a:extLst>
          </p:cNvPr>
          <p:cNvSpPr txBox="1"/>
          <p:nvPr/>
        </p:nvSpPr>
        <p:spPr>
          <a:xfrm>
            <a:off x="905932" y="1951672"/>
            <a:ext cx="31339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39370" algn="ctr"/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против половой свободы и неприкосновенности – </a:t>
            </a:r>
          </a:p>
          <a:p>
            <a:pPr marL="571500" marR="39370" algn="ctr"/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E4FB79-B3F7-4AE6-958A-C7B2C51BD43C}"/>
              </a:ext>
            </a:extLst>
          </p:cNvPr>
          <p:cNvSpPr txBox="1"/>
          <p:nvPr/>
        </p:nvSpPr>
        <p:spPr>
          <a:xfrm>
            <a:off x="7961900" y="1951673"/>
            <a:ext cx="25875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39370" algn="ctr"/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против общественной нравственности</a:t>
            </a:r>
          </a:p>
          <a:p>
            <a:pPr marL="571500" marR="39370" algn="ctr"/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571500" marR="39370" algn="ctr"/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28 %</a:t>
            </a:r>
            <a:endParaRPr lang="ru-RU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AC8B6E-B20C-495E-A59F-A11B4ECB5C0C}"/>
              </a:ext>
            </a:extLst>
          </p:cNvPr>
          <p:cNvSpPr txBox="1"/>
          <p:nvPr/>
        </p:nvSpPr>
        <p:spPr>
          <a:xfrm>
            <a:off x="2108201" y="5850494"/>
            <a:ext cx="765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Данные УМВД по Архангельской области за 11 месяцев 2022 года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98796C7-E102-43CD-BC51-1D6635976AE6}"/>
              </a:ext>
            </a:extLst>
          </p:cNvPr>
          <p:cNvSpPr txBox="1"/>
          <p:nvPr/>
        </p:nvSpPr>
        <p:spPr>
          <a:xfrm>
            <a:off x="905933" y="4191000"/>
            <a:ext cx="98635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937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Преступления зарегистрированы на территориях городов Архангельск, Северодвинск, Новодвинск, Мирный, Коряжма, а также в Вельском, Виноградовском, Каргопольском, Коношском, Котласском, Красноборском, Ленском, Онежском, Пинежском, Плесецком, Приморском, Устьянском и Шенкурском районах.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E01EF29-B6B4-478B-8964-12EFF1AFA5E9}"/>
              </a:ext>
            </a:extLst>
          </p:cNvPr>
          <p:cNvSpPr txBox="1"/>
          <p:nvPr/>
        </p:nvSpPr>
        <p:spPr>
          <a:xfrm>
            <a:off x="646080" y="533923"/>
            <a:ext cx="1076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9370" indent="0" algn="ctr">
              <a:buNone/>
            </a:pP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структуру «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Т-преступлений», совершенных в отношении несовершеннолетних, входят преступления в сфере половой свободы и неприкосновенности и общественной нравственности: 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C752BCD7-36F1-4E5D-8D22-A49E60A35E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73" y="5360375"/>
            <a:ext cx="2142774" cy="149762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E8EE2FF9-8D19-47FD-8213-AFDA25A754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00" y="5268300"/>
            <a:ext cx="2271000" cy="15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14A81A7E-7FD4-4983-805D-771D781C8751}"/>
              </a:ext>
            </a:extLst>
          </p:cNvPr>
          <p:cNvCxnSpPr>
            <a:cxnSpLocks/>
          </p:cNvCxnSpPr>
          <p:nvPr/>
        </p:nvCxnSpPr>
        <p:spPr>
          <a:xfrm flipV="1">
            <a:off x="6080624" y="1004323"/>
            <a:ext cx="0" cy="1800000"/>
          </a:xfrm>
          <a:prstGeom prst="line">
            <a:avLst/>
          </a:prstGeom>
          <a:ln w="635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A1D76F99-F115-4523-B495-1F1338A9AC9E}"/>
              </a:ext>
            </a:extLst>
          </p:cNvPr>
          <p:cNvCxnSpPr/>
          <p:nvPr/>
        </p:nvCxnSpPr>
        <p:spPr>
          <a:xfrm flipV="1">
            <a:off x="8295156" y="4103999"/>
            <a:ext cx="0" cy="2088000"/>
          </a:xfrm>
          <a:prstGeom prst="line">
            <a:avLst/>
          </a:prstGeom>
          <a:ln w="635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23F730C4-F774-4101-97DE-2404EB5BCA4C}"/>
              </a:ext>
            </a:extLst>
          </p:cNvPr>
          <p:cNvCxnSpPr>
            <a:cxnSpLocks/>
          </p:cNvCxnSpPr>
          <p:nvPr/>
        </p:nvCxnSpPr>
        <p:spPr>
          <a:xfrm flipV="1">
            <a:off x="10380133" y="939235"/>
            <a:ext cx="0" cy="1800000"/>
          </a:xfrm>
          <a:prstGeom prst="line">
            <a:avLst/>
          </a:prstGeom>
          <a:ln w="635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2E6701BB-0D4C-4F74-B080-0ED463280887}"/>
              </a:ext>
            </a:extLst>
          </p:cNvPr>
          <p:cNvCxnSpPr/>
          <p:nvPr/>
        </p:nvCxnSpPr>
        <p:spPr>
          <a:xfrm flipV="1">
            <a:off x="3896842" y="4103998"/>
            <a:ext cx="0" cy="2088000"/>
          </a:xfrm>
          <a:prstGeom prst="line">
            <a:avLst/>
          </a:prstGeom>
          <a:ln w="635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00EEEC19-97EB-44F7-B920-77E8D87D3B56}"/>
              </a:ext>
            </a:extLst>
          </p:cNvPr>
          <p:cNvCxnSpPr>
            <a:cxnSpLocks/>
          </p:cNvCxnSpPr>
          <p:nvPr/>
        </p:nvCxnSpPr>
        <p:spPr>
          <a:xfrm flipV="1">
            <a:off x="1691341" y="1004323"/>
            <a:ext cx="10756" cy="1800000"/>
          </a:xfrm>
          <a:prstGeom prst="line">
            <a:avLst/>
          </a:prstGeom>
          <a:ln w="635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6AC39155-5CDD-4F22-B3BF-A95CE75F6730}"/>
              </a:ext>
            </a:extLst>
          </p:cNvPr>
          <p:cNvSpPr/>
          <p:nvPr/>
        </p:nvSpPr>
        <p:spPr>
          <a:xfrm>
            <a:off x="68954" y="3306444"/>
            <a:ext cx="1125000" cy="26161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xmlns="" id="{04DBA5C9-3979-4DB8-B545-DD186C8A1B8A}"/>
              </a:ext>
            </a:extLst>
          </p:cNvPr>
          <p:cNvSpPr/>
          <p:nvPr/>
        </p:nvSpPr>
        <p:spPr>
          <a:xfrm>
            <a:off x="2231843" y="3306444"/>
            <a:ext cx="1125000" cy="26161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E7CBDC92-1E99-40C4-886D-B51AE33C8BC2}"/>
              </a:ext>
            </a:extLst>
          </p:cNvPr>
          <p:cNvSpPr/>
          <p:nvPr/>
        </p:nvSpPr>
        <p:spPr>
          <a:xfrm>
            <a:off x="10836325" y="3283429"/>
            <a:ext cx="1125000" cy="26161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E1BCF50E-814B-4ED7-8286-E68457B00209}"/>
              </a:ext>
            </a:extLst>
          </p:cNvPr>
          <p:cNvSpPr/>
          <p:nvPr/>
        </p:nvSpPr>
        <p:spPr>
          <a:xfrm>
            <a:off x="8778280" y="3298195"/>
            <a:ext cx="1125000" cy="26161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EA4B202C-3C80-42A0-9518-2CA5B2117EA2}"/>
              </a:ext>
            </a:extLst>
          </p:cNvPr>
          <p:cNvSpPr/>
          <p:nvPr/>
        </p:nvSpPr>
        <p:spPr>
          <a:xfrm>
            <a:off x="6630157" y="3298195"/>
            <a:ext cx="1125000" cy="26161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B6033E88-9232-4015-BD75-CF85F55FDE24}"/>
              </a:ext>
            </a:extLst>
          </p:cNvPr>
          <p:cNvSpPr/>
          <p:nvPr/>
        </p:nvSpPr>
        <p:spPr>
          <a:xfrm>
            <a:off x="4431000" y="3298195"/>
            <a:ext cx="1125000" cy="26161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сылка" hidden="1">
            <a:extLst>
              <a:ext uri="{FF2B5EF4-FFF2-40B4-BE49-F238E27FC236}">
                <a16:creationId xmlns:a16="http://schemas.microsoft.com/office/drawing/2014/main" xmlns="" id="{AC0CBA2E-A8EE-4ED1-AF1C-FFE1E5F45D11}"/>
              </a:ext>
            </a:extLst>
          </p:cNvPr>
          <p:cNvSpPr/>
          <p:nvPr/>
        </p:nvSpPr>
        <p:spPr>
          <a:xfrm>
            <a:off x="3168650" y="501650"/>
            <a:ext cx="5854700" cy="5854700"/>
          </a:xfrm>
          <a:custGeom>
            <a:avLst/>
            <a:gdLst>
              <a:gd name="connsiteX0" fmla="*/ 2927350 w 5854700"/>
              <a:gd name="connsiteY0" fmla="*/ 1442350 h 5854700"/>
              <a:gd name="connsiteX1" fmla="*/ 1442350 w 5854700"/>
              <a:gd name="connsiteY1" fmla="*/ 2927350 h 5854700"/>
              <a:gd name="connsiteX2" fmla="*/ 2927350 w 5854700"/>
              <a:gd name="connsiteY2" fmla="*/ 4412350 h 5854700"/>
              <a:gd name="connsiteX3" fmla="*/ 4412350 w 5854700"/>
              <a:gd name="connsiteY3" fmla="*/ 2927350 h 5854700"/>
              <a:gd name="connsiteX4" fmla="*/ 2927350 w 5854700"/>
              <a:gd name="connsiteY4" fmla="*/ 1442350 h 5854700"/>
              <a:gd name="connsiteX5" fmla="*/ 2927350 w 5854700"/>
              <a:gd name="connsiteY5" fmla="*/ 0 h 5854700"/>
              <a:gd name="connsiteX6" fmla="*/ 5854700 w 5854700"/>
              <a:gd name="connsiteY6" fmla="*/ 2927350 h 5854700"/>
              <a:gd name="connsiteX7" fmla="*/ 2927350 w 5854700"/>
              <a:gd name="connsiteY7" fmla="*/ 5854700 h 5854700"/>
              <a:gd name="connsiteX8" fmla="*/ 0 w 5854700"/>
              <a:gd name="connsiteY8" fmla="*/ 2927350 h 5854700"/>
              <a:gd name="connsiteX9" fmla="*/ 2927350 w 5854700"/>
              <a:gd name="connsiteY9" fmla="*/ 0 h 58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4700" h="5854700">
                <a:moveTo>
                  <a:pt x="2927350" y="1442350"/>
                </a:moveTo>
                <a:cubicBezTo>
                  <a:pt x="2107207" y="1442350"/>
                  <a:pt x="1442350" y="2107207"/>
                  <a:pt x="1442350" y="2927350"/>
                </a:cubicBezTo>
                <a:cubicBezTo>
                  <a:pt x="1442350" y="3747493"/>
                  <a:pt x="2107207" y="4412350"/>
                  <a:pt x="2927350" y="4412350"/>
                </a:cubicBezTo>
                <a:cubicBezTo>
                  <a:pt x="3747493" y="4412350"/>
                  <a:pt x="4412350" y="3747493"/>
                  <a:pt x="4412350" y="2927350"/>
                </a:cubicBezTo>
                <a:cubicBezTo>
                  <a:pt x="4412350" y="2107207"/>
                  <a:pt x="3747493" y="1442350"/>
                  <a:pt x="2927350" y="1442350"/>
                </a:cubicBezTo>
                <a:close/>
                <a:moveTo>
                  <a:pt x="2927350" y="0"/>
                </a:moveTo>
                <a:cubicBezTo>
                  <a:pt x="4544081" y="0"/>
                  <a:pt x="5854700" y="1310619"/>
                  <a:pt x="5854700" y="2927350"/>
                </a:cubicBezTo>
                <a:cubicBezTo>
                  <a:pt x="5854700" y="4544081"/>
                  <a:pt x="4544081" y="5854700"/>
                  <a:pt x="2927350" y="5854700"/>
                </a:cubicBezTo>
                <a:cubicBezTo>
                  <a:pt x="1310619" y="5854700"/>
                  <a:pt x="0" y="4544081"/>
                  <a:pt x="0" y="2927350"/>
                </a:cubicBezTo>
                <a:cubicBezTo>
                  <a:pt x="0" y="1310619"/>
                  <a:pt x="1310619" y="0"/>
                  <a:pt x="29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Овал 21" hidden="1">
            <a:extLst>
              <a:ext uri="{FF2B5EF4-FFF2-40B4-BE49-F238E27FC236}">
                <a16:creationId xmlns:a16="http://schemas.microsoft.com/office/drawing/2014/main" xmlns="" id="{222C5F0B-6EFC-4407-96C1-A95810130485}"/>
              </a:ext>
            </a:extLst>
          </p:cNvPr>
          <p:cNvSpPr/>
          <p:nvPr/>
        </p:nvSpPr>
        <p:spPr>
          <a:xfrm>
            <a:off x="5239105" y="2187426"/>
            <a:ext cx="2475000" cy="247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Круг: прозрачная заливка 1">
            <a:extLst>
              <a:ext uri="{FF2B5EF4-FFF2-40B4-BE49-F238E27FC236}">
                <a16:creationId xmlns:a16="http://schemas.microsoft.com/office/drawing/2014/main" xmlns="" id="{E7038086-CFE3-4E66-9A0C-472F0EC3BF2B}"/>
              </a:ext>
            </a:extLst>
          </p:cNvPr>
          <p:cNvSpPr/>
          <p:nvPr/>
        </p:nvSpPr>
        <p:spPr>
          <a:xfrm>
            <a:off x="5405625" y="2739235"/>
            <a:ext cx="1349998" cy="1349998"/>
          </a:xfrm>
          <a:prstGeom prst="donut">
            <a:avLst>
              <a:gd name="adj" fmla="val 16773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1D5FA4-2AD7-4E75-B141-583AEBFEFF53}"/>
              </a:ext>
            </a:extLst>
          </p:cNvPr>
          <p:cNvSpPr txBox="1"/>
          <p:nvPr/>
        </p:nvSpPr>
        <p:spPr>
          <a:xfrm>
            <a:off x="5679218" y="3167390"/>
            <a:ext cx="833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ст.133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 РФ</a:t>
            </a:r>
          </a:p>
        </p:txBody>
      </p:sp>
      <p:sp>
        <p:nvSpPr>
          <p:cNvPr id="29" name="Круг: прозрачная заливка 28">
            <a:extLst>
              <a:ext uri="{FF2B5EF4-FFF2-40B4-BE49-F238E27FC236}">
                <a16:creationId xmlns:a16="http://schemas.microsoft.com/office/drawing/2014/main" xmlns="" id="{D9F73655-A39B-4DB9-BAD2-0048F55015B8}"/>
              </a:ext>
            </a:extLst>
          </p:cNvPr>
          <p:cNvSpPr/>
          <p:nvPr/>
        </p:nvSpPr>
        <p:spPr>
          <a:xfrm>
            <a:off x="7620158" y="2754001"/>
            <a:ext cx="1349998" cy="1349998"/>
          </a:xfrm>
          <a:prstGeom prst="donut">
            <a:avLst>
              <a:gd name="adj" fmla="val 16773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99FD691-8BD0-4681-AADB-9B95900AB49F}"/>
              </a:ext>
            </a:extLst>
          </p:cNvPr>
          <p:cNvSpPr txBox="1"/>
          <p:nvPr/>
        </p:nvSpPr>
        <p:spPr>
          <a:xfrm>
            <a:off x="7878375" y="3167390"/>
            <a:ext cx="833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ст.134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 РФ</a:t>
            </a:r>
          </a:p>
        </p:txBody>
      </p:sp>
      <p:sp>
        <p:nvSpPr>
          <p:cNvPr id="33" name="Круг: прозрачная заливка 32">
            <a:extLst>
              <a:ext uri="{FF2B5EF4-FFF2-40B4-BE49-F238E27FC236}">
                <a16:creationId xmlns:a16="http://schemas.microsoft.com/office/drawing/2014/main" xmlns="" id="{E8E60BE0-1FF4-412C-9950-FADE697C7B2B}"/>
              </a:ext>
            </a:extLst>
          </p:cNvPr>
          <p:cNvSpPr/>
          <p:nvPr/>
        </p:nvSpPr>
        <p:spPr>
          <a:xfrm>
            <a:off x="9707386" y="2754001"/>
            <a:ext cx="1349998" cy="1349998"/>
          </a:xfrm>
          <a:prstGeom prst="donut">
            <a:avLst>
              <a:gd name="adj" fmla="val 16773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48B254D-6E99-406E-88A3-1CAC11E9F9D7}"/>
              </a:ext>
            </a:extLst>
          </p:cNvPr>
          <p:cNvSpPr txBox="1"/>
          <p:nvPr/>
        </p:nvSpPr>
        <p:spPr>
          <a:xfrm>
            <a:off x="9991551" y="3121846"/>
            <a:ext cx="833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ст.135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 РФ</a:t>
            </a:r>
          </a:p>
        </p:txBody>
      </p:sp>
      <p:sp>
        <p:nvSpPr>
          <p:cNvPr id="37" name="Круг: прозрачная заливка 36">
            <a:extLst>
              <a:ext uri="{FF2B5EF4-FFF2-40B4-BE49-F238E27FC236}">
                <a16:creationId xmlns:a16="http://schemas.microsoft.com/office/drawing/2014/main" xmlns="" id="{8AFCD26B-71F5-4DC5-9848-B2DBE26F1B5E}"/>
              </a:ext>
            </a:extLst>
          </p:cNvPr>
          <p:cNvSpPr/>
          <p:nvPr/>
        </p:nvSpPr>
        <p:spPr>
          <a:xfrm>
            <a:off x="3221844" y="2762250"/>
            <a:ext cx="1349998" cy="1349998"/>
          </a:xfrm>
          <a:prstGeom prst="donut">
            <a:avLst>
              <a:gd name="adj" fmla="val 1677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C619528-C8CA-48CA-8684-CB42F5F57885}"/>
              </a:ext>
            </a:extLst>
          </p:cNvPr>
          <p:cNvSpPr txBox="1"/>
          <p:nvPr/>
        </p:nvSpPr>
        <p:spPr>
          <a:xfrm>
            <a:off x="3480061" y="3175639"/>
            <a:ext cx="833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ст.132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 РФ</a:t>
            </a:r>
          </a:p>
        </p:txBody>
      </p:sp>
      <p:sp>
        <p:nvSpPr>
          <p:cNvPr id="41" name="Круг: прозрачная заливка 40">
            <a:extLst>
              <a:ext uri="{FF2B5EF4-FFF2-40B4-BE49-F238E27FC236}">
                <a16:creationId xmlns:a16="http://schemas.microsoft.com/office/drawing/2014/main" xmlns="" id="{0514172A-6239-4CE7-A129-DE9F6ED82B23}"/>
              </a:ext>
            </a:extLst>
          </p:cNvPr>
          <p:cNvSpPr/>
          <p:nvPr/>
        </p:nvSpPr>
        <p:spPr>
          <a:xfrm>
            <a:off x="1020753" y="2762250"/>
            <a:ext cx="1349998" cy="1349998"/>
          </a:xfrm>
          <a:prstGeom prst="donut">
            <a:avLst>
              <a:gd name="adj" fmla="val 16773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D2D4258-6D58-4EF6-B23D-7BE782FDAC57}"/>
              </a:ext>
            </a:extLst>
          </p:cNvPr>
          <p:cNvSpPr txBox="1"/>
          <p:nvPr/>
        </p:nvSpPr>
        <p:spPr>
          <a:xfrm>
            <a:off x="1311330" y="3165898"/>
            <a:ext cx="833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ст.131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 РФ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575E148-00FB-4E85-A087-438E0C690AC1}"/>
              </a:ext>
            </a:extLst>
          </p:cNvPr>
          <p:cNvSpPr txBox="1"/>
          <p:nvPr/>
        </p:nvSpPr>
        <p:spPr>
          <a:xfrm>
            <a:off x="1812343" y="2037277"/>
            <a:ext cx="1964000" cy="400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знасилование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E64BC680-1CAD-4BAA-840C-F37DE33A3A3F}"/>
              </a:ext>
            </a:extLst>
          </p:cNvPr>
          <p:cNvSpPr txBox="1"/>
          <p:nvPr/>
        </p:nvSpPr>
        <p:spPr>
          <a:xfrm>
            <a:off x="6223629" y="1683334"/>
            <a:ext cx="3483757" cy="70788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Понуждение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действиям сексуального характера</a:t>
            </a:r>
            <a:endParaRPr lang="ru-RU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41DE7E1C-2647-43CB-90CF-ACAD8E7C23E4}"/>
              </a:ext>
            </a:extLst>
          </p:cNvPr>
          <p:cNvSpPr txBox="1"/>
          <p:nvPr/>
        </p:nvSpPr>
        <p:spPr>
          <a:xfrm>
            <a:off x="10506075" y="856578"/>
            <a:ext cx="1009650" cy="461665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Развратные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  <a:endParaRPr lang="ru-RU" sz="1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F140E611-26CD-4D74-B49A-AA55B3B3A149}"/>
              </a:ext>
            </a:extLst>
          </p:cNvPr>
          <p:cNvSpPr txBox="1"/>
          <p:nvPr/>
        </p:nvSpPr>
        <p:spPr>
          <a:xfrm>
            <a:off x="4026000" y="4651653"/>
            <a:ext cx="3594158" cy="70788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асильственные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сексуального характера</a:t>
            </a:r>
            <a:endParaRPr lang="ru-RU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79FC4C00-EAD8-489C-9314-AC67B6A3C97E}"/>
              </a:ext>
            </a:extLst>
          </p:cNvPr>
          <p:cNvSpPr txBox="1"/>
          <p:nvPr/>
        </p:nvSpPr>
        <p:spPr>
          <a:xfrm>
            <a:off x="8420098" y="4204097"/>
            <a:ext cx="3095627" cy="1938992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сношение и иные действия сексуального характера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лицом, не достигшим шестнадцатилетнего возраста</a:t>
            </a:r>
            <a:endParaRPr lang="ru-RU" sz="20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60E25F-57EB-435A-B2F2-93B641308D3C}"/>
              </a:ext>
            </a:extLst>
          </p:cNvPr>
          <p:cNvSpPr txBox="1"/>
          <p:nvPr/>
        </p:nvSpPr>
        <p:spPr>
          <a:xfrm>
            <a:off x="0" y="67733"/>
            <a:ext cx="12161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преступных посягательств против половой неприкосновенности несовершеннолетних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2EBD83E8-2B82-4978-916D-21CF484170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75" y="4278243"/>
            <a:ext cx="2930236" cy="17907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67" y="1192598"/>
            <a:ext cx="1779312" cy="142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3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Нижний колонтитул 4">
            <a:extLst>
              <a:ext uri="{FF2B5EF4-FFF2-40B4-BE49-F238E27FC236}">
                <a16:creationId xmlns:a16="http://schemas.microsoft.com/office/drawing/2014/main" xmlns="" id="{686156CF-9712-4421-861C-594BB58D4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0862A308-706A-49ED-8888-9B668BECEC00}"/>
              </a:ext>
            </a:extLst>
          </p:cNvPr>
          <p:cNvGrpSpPr/>
          <p:nvPr/>
        </p:nvGrpSpPr>
        <p:grpSpPr>
          <a:xfrm>
            <a:off x="4606652" y="3036885"/>
            <a:ext cx="3537442" cy="2800933"/>
            <a:chOff x="4634400" y="2169000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6" name="Шестиугольник 35">
              <a:extLst>
                <a:ext uri="{FF2B5EF4-FFF2-40B4-BE49-F238E27FC236}">
                  <a16:creationId xmlns:a16="http://schemas.microsoft.com/office/drawing/2014/main" xmlns="" id="{59CC25CB-E77C-4E05-A83E-BEAAE563C84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Шестиугольник 37">
              <a:extLst>
                <a:ext uri="{FF2B5EF4-FFF2-40B4-BE49-F238E27FC236}">
                  <a16:creationId xmlns:a16="http://schemas.microsoft.com/office/drawing/2014/main" xmlns="" id="{54B0E47B-5E8B-45A2-9C1F-F3FBDEC7833B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xmlns="" id="{C9303EE9-54B1-470C-B87A-BEB11906488D}"/>
                </a:ext>
              </a:extLst>
            </p:cNvPr>
            <p:cNvSpPr/>
            <p:nvPr/>
          </p:nvSpPr>
          <p:spPr>
            <a:xfrm>
              <a:off x="4634400" y="2349000"/>
              <a:ext cx="810000" cy="81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4293E89-7340-4E69-9767-244293C729FD}"/>
              </a:ext>
            </a:extLst>
          </p:cNvPr>
          <p:cNvSpPr txBox="1"/>
          <p:nvPr/>
        </p:nvSpPr>
        <p:spPr>
          <a:xfrm>
            <a:off x="5110495" y="3221943"/>
            <a:ext cx="25711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средств массовой информации либо информационно-телекоммуникационных сетей, в том числе сети "Интернет"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5204AC6E-DB33-4BD9-9B36-13A4F24E678C}"/>
              </a:ext>
            </a:extLst>
          </p:cNvPr>
          <p:cNvGrpSpPr/>
          <p:nvPr/>
        </p:nvGrpSpPr>
        <p:grpSpPr>
          <a:xfrm>
            <a:off x="733019" y="3023661"/>
            <a:ext cx="3596573" cy="2800933"/>
            <a:chOff x="4634400" y="2169000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8" name="Шестиугольник 47">
              <a:extLst>
                <a:ext uri="{FF2B5EF4-FFF2-40B4-BE49-F238E27FC236}">
                  <a16:creationId xmlns:a16="http://schemas.microsoft.com/office/drawing/2014/main" xmlns="" id="{4814F35C-1FD7-494C-A3A6-6DA0A24F301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Шестиугольник 48">
              <a:extLst>
                <a:ext uri="{FF2B5EF4-FFF2-40B4-BE49-F238E27FC236}">
                  <a16:creationId xmlns:a16="http://schemas.microsoft.com/office/drawing/2014/main" xmlns="" id="{6EA0AAC9-F5C1-4EAE-B48C-862AD3196627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xmlns="" id="{29FC2E2A-B62C-453E-ABC2-BA3232241F84}"/>
                </a:ext>
              </a:extLst>
            </p:cNvPr>
            <p:cNvSpPr/>
            <p:nvPr/>
          </p:nvSpPr>
          <p:spPr>
            <a:xfrm>
              <a:off x="4634400" y="2349000"/>
              <a:ext cx="810000" cy="81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CBDFD495-A750-421E-96F1-549D1999495A}"/>
              </a:ext>
            </a:extLst>
          </p:cNvPr>
          <p:cNvSpPr txBox="1"/>
          <p:nvPr/>
        </p:nvSpPr>
        <p:spPr>
          <a:xfrm>
            <a:off x="1564897" y="3233747"/>
            <a:ext cx="202937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группой лиц по предварительному сговору или организованной группой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E516B789-8A57-4236-A8BA-E46DF5CBDF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67784" y="2501999"/>
            <a:ext cx="504000" cy="504000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8C1FC1F8-154A-48AE-8D2F-CD1646BEB4BF}"/>
              </a:ext>
            </a:extLst>
          </p:cNvPr>
          <p:cNvGrpSpPr/>
          <p:nvPr/>
        </p:nvGrpSpPr>
        <p:grpSpPr>
          <a:xfrm>
            <a:off x="8425785" y="3023661"/>
            <a:ext cx="3420449" cy="2733200"/>
            <a:chOff x="4634400" y="2200224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6" name="Шестиугольник 55">
              <a:extLst>
                <a:ext uri="{FF2B5EF4-FFF2-40B4-BE49-F238E27FC236}">
                  <a16:creationId xmlns:a16="http://schemas.microsoft.com/office/drawing/2014/main" xmlns="" id="{CD308F99-465E-482D-95DD-E917E56F843A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Шестиугольник 56">
              <a:extLst>
                <a:ext uri="{FF2B5EF4-FFF2-40B4-BE49-F238E27FC236}">
                  <a16:creationId xmlns:a16="http://schemas.microsoft.com/office/drawing/2014/main" xmlns="" id="{7C1B5D16-3121-473E-8096-F8485DBEDAA7}"/>
                </a:ext>
              </a:extLst>
            </p:cNvPr>
            <p:cNvSpPr/>
            <p:nvPr/>
          </p:nvSpPr>
          <p:spPr>
            <a:xfrm>
              <a:off x="4689755" y="2200224"/>
              <a:ext cx="2923200" cy="25200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xmlns="" id="{D12CCA74-5CB5-4CE7-9A2C-5AB891A9D9C0}"/>
                </a:ext>
              </a:extLst>
            </p:cNvPr>
            <p:cNvSpPr/>
            <p:nvPr/>
          </p:nvSpPr>
          <p:spPr>
            <a:xfrm>
              <a:off x="4634400" y="2349000"/>
              <a:ext cx="810000" cy="81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C587FDF-619C-4C5B-9D4E-D521D2DDDAE7}"/>
              </a:ext>
            </a:extLst>
          </p:cNvPr>
          <p:cNvSpPr txBox="1"/>
          <p:nvPr/>
        </p:nvSpPr>
        <p:spPr>
          <a:xfrm>
            <a:off x="8960550" y="3151206"/>
            <a:ext cx="2413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лицом, имеющим судимость за ранее совершенное преступление против половой неприкосновенности несовершеннолетнего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47BFC8CA-393F-40ED-AB1F-D606B6DD1C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87334" y="2481102"/>
            <a:ext cx="504000" cy="50400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A6FD0FF1-04E4-4F2D-996E-411746950F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708550" y="2501999"/>
            <a:ext cx="504000" cy="50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FA2E61-195C-4136-945B-FDF9635C9EEA}"/>
              </a:ext>
            </a:extLst>
          </p:cNvPr>
          <p:cNvSpPr txBox="1"/>
          <p:nvPr/>
        </p:nvSpPr>
        <p:spPr>
          <a:xfrm>
            <a:off x="717705" y="568741"/>
            <a:ext cx="98324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силена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совершение преступлений </a:t>
            </a:r>
            <a:b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отношении несовершеннолетних,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 перечень отягчающих обстоятельств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том числе за понуждение к действиям сексуального характера, в частности,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использованием СМИ или сети «Интернет»,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введена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ответственность за укрывательство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тяжких преступлений, совершенных в отношении несовершеннолетних.</a:t>
            </a:r>
          </a:p>
          <a:p>
            <a:pPr algn="ctr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Деяние, предусмотренное 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второй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133 УК РФ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оно совершено: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83333A-609C-4F85-AF2A-EB3867CA8582}"/>
              </a:ext>
            </a:extLst>
          </p:cNvPr>
          <p:cNvSpPr txBox="1"/>
          <p:nvPr/>
        </p:nvSpPr>
        <p:spPr>
          <a:xfrm>
            <a:off x="1641812" y="39082"/>
            <a:ext cx="890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06.03.2022 № 38-ФЗ вступил в действие с 17 марта 2022 года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8665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xmlns="" id="{7A8B589C-3AA3-4FA4-A629-F32ED6F77CAD}"/>
              </a:ext>
            </a:extLst>
          </p:cNvPr>
          <p:cNvSpPr/>
          <p:nvPr/>
        </p:nvSpPr>
        <p:spPr>
          <a:xfrm>
            <a:off x="3967856" y="1273452"/>
            <a:ext cx="1453145" cy="810000"/>
          </a:xfrm>
          <a:custGeom>
            <a:avLst/>
            <a:gdLst>
              <a:gd name="connsiteX0" fmla="*/ 827703 w 1453145"/>
              <a:gd name="connsiteY0" fmla="*/ 0 h 810000"/>
              <a:gd name="connsiteX1" fmla="*/ 1048145 w 1453145"/>
              <a:gd name="connsiteY1" fmla="*/ 0 h 810000"/>
              <a:gd name="connsiteX2" fmla="*/ 1453145 w 1453145"/>
              <a:gd name="connsiteY2" fmla="*/ 405000 h 810000"/>
              <a:gd name="connsiteX3" fmla="*/ 1048145 w 1453145"/>
              <a:gd name="connsiteY3" fmla="*/ 810000 h 810000"/>
              <a:gd name="connsiteX4" fmla="*/ 0 w 1453145"/>
              <a:gd name="connsiteY4" fmla="*/ 810000 h 810000"/>
              <a:gd name="connsiteX5" fmla="*/ 38521 w 1453145"/>
              <a:gd name="connsiteY5" fmla="*/ 746592 h 810000"/>
              <a:gd name="connsiteX6" fmla="*/ 719189 w 1453145"/>
              <a:gd name="connsiteY6" fmla="*/ 65924 h 810000"/>
              <a:gd name="connsiteX7" fmla="*/ 827703 w 145314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3145" h="810000">
                <a:moveTo>
                  <a:pt x="827703" y="0"/>
                </a:moveTo>
                <a:lnTo>
                  <a:pt x="1048145" y="0"/>
                </a:lnTo>
                <a:cubicBezTo>
                  <a:pt x="1271820" y="0"/>
                  <a:pt x="1453145" y="181325"/>
                  <a:pt x="1453145" y="405000"/>
                </a:cubicBezTo>
                <a:cubicBezTo>
                  <a:pt x="1453145" y="628675"/>
                  <a:pt x="1271820" y="810000"/>
                  <a:pt x="1048145" y="810000"/>
                </a:cubicBezTo>
                <a:lnTo>
                  <a:pt x="0" y="810000"/>
                </a:lnTo>
                <a:lnTo>
                  <a:pt x="38521" y="746592"/>
                </a:lnTo>
                <a:cubicBezTo>
                  <a:pt x="219666" y="478462"/>
                  <a:pt x="451059" y="247069"/>
                  <a:pt x="719189" y="65924"/>
                </a:cubicBezTo>
                <a:lnTo>
                  <a:pt x="8277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2" name="Полилиния: фигура 41">
            <a:extLst>
              <a:ext uri="{FF2B5EF4-FFF2-40B4-BE49-F238E27FC236}">
                <a16:creationId xmlns:a16="http://schemas.microsoft.com/office/drawing/2014/main" xmlns="" id="{F15FCDC1-9ED5-480F-B327-7A79797B012E}"/>
              </a:ext>
            </a:extLst>
          </p:cNvPr>
          <p:cNvSpPr/>
          <p:nvPr/>
        </p:nvSpPr>
        <p:spPr>
          <a:xfrm>
            <a:off x="6771000" y="1273452"/>
            <a:ext cx="1453146" cy="810000"/>
          </a:xfrm>
          <a:custGeom>
            <a:avLst/>
            <a:gdLst>
              <a:gd name="connsiteX0" fmla="*/ 405000 w 1453146"/>
              <a:gd name="connsiteY0" fmla="*/ 0 h 810000"/>
              <a:gd name="connsiteX1" fmla="*/ 625442 w 1453146"/>
              <a:gd name="connsiteY1" fmla="*/ 0 h 810000"/>
              <a:gd name="connsiteX2" fmla="*/ 733956 w 1453146"/>
              <a:gd name="connsiteY2" fmla="*/ 65924 h 810000"/>
              <a:gd name="connsiteX3" fmla="*/ 1414624 w 1453146"/>
              <a:gd name="connsiteY3" fmla="*/ 746592 h 810000"/>
              <a:gd name="connsiteX4" fmla="*/ 1453146 w 1453146"/>
              <a:gd name="connsiteY4" fmla="*/ 810000 h 810000"/>
              <a:gd name="connsiteX5" fmla="*/ 405000 w 1453146"/>
              <a:gd name="connsiteY5" fmla="*/ 810000 h 810000"/>
              <a:gd name="connsiteX6" fmla="*/ 0 w 1453146"/>
              <a:gd name="connsiteY6" fmla="*/ 405000 h 810000"/>
              <a:gd name="connsiteX7" fmla="*/ 405000 w 145314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3146" h="810000">
                <a:moveTo>
                  <a:pt x="405000" y="0"/>
                </a:moveTo>
                <a:lnTo>
                  <a:pt x="625442" y="0"/>
                </a:lnTo>
                <a:lnTo>
                  <a:pt x="733956" y="65924"/>
                </a:lnTo>
                <a:cubicBezTo>
                  <a:pt x="1002086" y="247069"/>
                  <a:pt x="1233479" y="478462"/>
                  <a:pt x="1414624" y="746592"/>
                </a:cubicBezTo>
                <a:lnTo>
                  <a:pt x="1453146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1" name="Полилиния: фигура 40">
            <a:extLst>
              <a:ext uri="{FF2B5EF4-FFF2-40B4-BE49-F238E27FC236}">
                <a16:creationId xmlns:a16="http://schemas.microsoft.com/office/drawing/2014/main" xmlns="" id="{792A1828-CD59-4918-B873-0C87513B2450}"/>
              </a:ext>
            </a:extLst>
          </p:cNvPr>
          <p:cNvSpPr/>
          <p:nvPr/>
        </p:nvSpPr>
        <p:spPr>
          <a:xfrm>
            <a:off x="3619594" y="2160947"/>
            <a:ext cx="1334466" cy="810000"/>
          </a:xfrm>
          <a:custGeom>
            <a:avLst/>
            <a:gdLst>
              <a:gd name="connsiteX0" fmla="*/ 301181 w 1334466"/>
              <a:gd name="connsiteY0" fmla="*/ 0 h 810000"/>
              <a:gd name="connsiteX1" fmla="*/ 929466 w 1334466"/>
              <a:gd name="connsiteY1" fmla="*/ 0 h 810000"/>
              <a:gd name="connsiteX2" fmla="*/ 1334466 w 1334466"/>
              <a:gd name="connsiteY2" fmla="*/ 405000 h 810000"/>
              <a:gd name="connsiteX3" fmla="*/ 929466 w 1334466"/>
              <a:gd name="connsiteY3" fmla="*/ 810000 h 810000"/>
              <a:gd name="connsiteX4" fmla="*/ 0 w 1334466"/>
              <a:gd name="connsiteY4" fmla="*/ 810000 h 810000"/>
              <a:gd name="connsiteX5" fmla="*/ 7603 w 1334466"/>
              <a:gd name="connsiteY5" fmla="*/ 760185 h 810000"/>
              <a:gd name="connsiteX6" fmla="*/ 260556 w 1334466"/>
              <a:gd name="connsiteY6" fmla="*/ 66871 h 810000"/>
              <a:gd name="connsiteX7" fmla="*/ 301181 w 133446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4466" h="810000">
                <a:moveTo>
                  <a:pt x="301181" y="0"/>
                </a:moveTo>
                <a:lnTo>
                  <a:pt x="929466" y="0"/>
                </a:lnTo>
                <a:cubicBezTo>
                  <a:pt x="1153141" y="0"/>
                  <a:pt x="1334466" y="181325"/>
                  <a:pt x="1334466" y="405000"/>
                </a:cubicBezTo>
                <a:cubicBezTo>
                  <a:pt x="1334466" y="628675"/>
                  <a:pt x="1153141" y="810000"/>
                  <a:pt x="929466" y="810000"/>
                </a:cubicBezTo>
                <a:lnTo>
                  <a:pt x="0" y="810000"/>
                </a:lnTo>
                <a:lnTo>
                  <a:pt x="7603" y="760185"/>
                </a:lnTo>
                <a:cubicBezTo>
                  <a:pt x="57956" y="514116"/>
                  <a:pt x="144174" y="281111"/>
                  <a:pt x="260556" y="66871"/>
                </a:cubicBezTo>
                <a:lnTo>
                  <a:pt x="30118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xmlns="" id="{3EC05210-B351-42CA-93A0-ADADB19F964D}"/>
              </a:ext>
            </a:extLst>
          </p:cNvPr>
          <p:cNvSpPr/>
          <p:nvPr/>
        </p:nvSpPr>
        <p:spPr>
          <a:xfrm>
            <a:off x="7260310" y="2160947"/>
            <a:ext cx="1312096" cy="810000"/>
          </a:xfrm>
          <a:custGeom>
            <a:avLst/>
            <a:gdLst>
              <a:gd name="connsiteX0" fmla="*/ 405000 w 1312096"/>
              <a:gd name="connsiteY0" fmla="*/ 0 h 810000"/>
              <a:gd name="connsiteX1" fmla="*/ 1010915 w 1312096"/>
              <a:gd name="connsiteY1" fmla="*/ 0 h 810000"/>
              <a:gd name="connsiteX2" fmla="*/ 1051540 w 1312096"/>
              <a:gd name="connsiteY2" fmla="*/ 66871 h 810000"/>
              <a:gd name="connsiteX3" fmla="*/ 1304493 w 1312096"/>
              <a:gd name="connsiteY3" fmla="*/ 760185 h 810000"/>
              <a:gd name="connsiteX4" fmla="*/ 1312096 w 1312096"/>
              <a:gd name="connsiteY4" fmla="*/ 810000 h 810000"/>
              <a:gd name="connsiteX5" fmla="*/ 405000 w 1312096"/>
              <a:gd name="connsiteY5" fmla="*/ 810000 h 810000"/>
              <a:gd name="connsiteX6" fmla="*/ 0 w 1312096"/>
              <a:gd name="connsiteY6" fmla="*/ 405000 h 810000"/>
              <a:gd name="connsiteX7" fmla="*/ 405000 w 131209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2096" h="810000">
                <a:moveTo>
                  <a:pt x="405000" y="0"/>
                </a:moveTo>
                <a:lnTo>
                  <a:pt x="1010915" y="0"/>
                </a:lnTo>
                <a:lnTo>
                  <a:pt x="1051540" y="66871"/>
                </a:lnTo>
                <a:cubicBezTo>
                  <a:pt x="1167922" y="281111"/>
                  <a:pt x="1254140" y="514116"/>
                  <a:pt x="1304493" y="760185"/>
                </a:cubicBezTo>
                <a:lnTo>
                  <a:pt x="1312096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xmlns="" id="{48C324DD-2070-4E77-A09E-93543E114F36}"/>
              </a:ext>
            </a:extLst>
          </p:cNvPr>
          <p:cNvSpPr/>
          <p:nvPr/>
        </p:nvSpPr>
        <p:spPr>
          <a:xfrm>
            <a:off x="3576000" y="3047649"/>
            <a:ext cx="922500" cy="810000"/>
          </a:xfrm>
          <a:custGeom>
            <a:avLst/>
            <a:gdLst>
              <a:gd name="connsiteX0" fmla="*/ 31888 w 922500"/>
              <a:gd name="connsiteY0" fmla="*/ 0 h 810000"/>
              <a:gd name="connsiteX1" fmla="*/ 517500 w 922500"/>
              <a:gd name="connsiteY1" fmla="*/ 0 h 810000"/>
              <a:gd name="connsiteX2" fmla="*/ 922500 w 922500"/>
              <a:gd name="connsiteY2" fmla="*/ 405000 h 810000"/>
              <a:gd name="connsiteX3" fmla="*/ 517500 w 922500"/>
              <a:gd name="connsiteY3" fmla="*/ 810000 h 810000"/>
              <a:gd name="connsiteX4" fmla="*/ 39107 w 922500"/>
              <a:gd name="connsiteY4" fmla="*/ 810000 h 810000"/>
              <a:gd name="connsiteX5" fmla="*/ 13010 w 922500"/>
              <a:gd name="connsiteY5" fmla="*/ 639006 h 810000"/>
              <a:gd name="connsiteX6" fmla="*/ 0 w 922500"/>
              <a:gd name="connsiteY6" fmla="*/ 381351 h 810000"/>
              <a:gd name="connsiteX7" fmla="*/ 13010 w 922500"/>
              <a:gd name="connsiteY7" fmla="*/ 123696 h 810000"/>
              <a:gd name="connsiteX8" fmla="*/ 31888 w 922500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500" h="810000">
                <a:moveTo>
                  <a:pt x="31888" y="0"/>
                </a:moveTo>
                <a:lnTo>
                  <a:pt x="517500" y="0"/>
                </a:lnTo>
                <a:cubicBezTo>
                  <a:pt x="741175" y="0"/>
                  <a:pt x="922500" y="181325"/>
                  <a:pt x="922500" y="405000"/>
                </a:cubicBezTo>
                <a:cubicBezTo>
                  <a:pt x="922500" y="628675"/>
                  <a:pt x="741175" y="810000"/>
                  <a:pt x="517500" y="810000"/>
                </a:cubicBezTo>
                <a:lnTo>
                  <a:pt x="39107" y="810000"/>
                </a:lnTo>
                <a:lnTo>
                  <a:pt x="13010" y="639006"/>
                </a:lnTo>
                <a:cubicBezTo>
                  <a:pt x="4407" y="554291"/>
                  <a:pt x="0" y="468336"/>
                  <a:pt x="0" y="381351"/>
                </a:cubicBezTo>
                <a:cubicBezTo>
                  <a:pt x="0" y="294366"/>
                  <a:pt x="4407" y="208410"/>
                  <a:pt x="13010" y="123696"/>
                </a:cubicBezTo>
                <a:lnTo>
                  <a:pt x="318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xmlns="" id="{90B863F5-A153-47D3-9437-334ABFFC1E0A}"/>
              </a:ext>
            </a:extLst>
          </p:cNvPr>
          <p:cNvSpPr/>
          <p:nvPr/>
        </p:nvSpPr>
        <p:spPr>
          <a:xfrm>
            <a:off x="7693500" y="3047649"/>
            <a:ext cx="922500" cy="810000"/>
          </a:xfrm>
          <a:custGeom>
            <a:avLst/>
            <a:gdLst>
              <a:gd name="connsiteX0" fmla="*/ 405000 w 922500"/>
              <a:gd name="connsiteY0" fmla="*/ 0 h 810000"/>
              <a:gd name="connsiteX1" fmla="*/ 890612 w 922500"/>
              <a:gd name="connsiteY1" fmla="*/ 0 h 810000"/>
              <a:gd name="connsiteX2" fmla="*/ 909490 w 922500"/>
              <a:gd name="connsiteY2" fmla="*/ 123696 h 810000"/>
              <a:gd name="connsiteX3" fmla="*/ 922500 w 922500"/>
              <a:gd name="connsiteY3" fmla="*/ 381351 h 810000"/>
              <a:gd name="connsiteX4" fmla="*/ 909490 w 922500"/>
              <a:gd name="connsiteY4" fmla="*/ 639006 h 810000"/>
              <a:gd name="connsiteX5" fmla="*/ 883393 w 922500"/>
              <a:gd name="connsiteY5" fmla="*/ 810000 h 810000"/>
              <a:gd name="connsiteX6" fmla="*/ 405000 w 922500"/>
              <a:gd name="connsiteY6" fmla="*/ 810000 h 810000"/>
              <a:gd name="connsiteX7" fmla="*/ 0 w 922500"/>
              <a:gd name="connsiteY7" fmla="*/ 405000 h 810000"/>
              <a:gd name="connsiteX8" fmla="*/ 405000 w 922500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500" h="810000">
                <a:moveTo>
                  <a:pt x="405000" y="0"/>
                </a:moveTo>
                <a:lnTo>
                  <a:pt x="890612" y="0"/>
                </a:lnTo>
                <a:lnTo>
                  <a:pt x="909490" y="123696"/>
                </a:lnTo>
                <a:cubicBezTo>
                  <a:pt x="918093" y="208410"/>
                  <a:pt x="922500" y="294366"/>
                  <a:pt x="922500" y="381351"/>
                </a:cubicBezTo>
                <a:cubicBezTo>
                  <a:pt x="922500" y="468336"/>
                  <a:pt x="918093" y="554291"/>
                  <a:pt x="909490" y="639006"/>
                </a:cubicBezTo>
                <a:lnTo>
                  <a:pt x="883393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xmlns="" id="{AE79E730-83DE-4035-BA1D-2144948F6B51}"/>
              </a:ext>
            </a:extLst>
          </p:cNvPr>
          <p:cNvSpPr/>
          <p:nvPr/>
        </p:nvSpPr>
        <p:spPr>
          <a:xfrm>
            <a:off x="7260311" y="3934351"/>
            <a:ext cx="1304877" cy="810000"/>
          </a:xfrm>
          <a:custGeom>
            <a:avLst/>
            <a:gdLst>
              <a:gd name="connsiteX0" fmla="*/ 405000 w 1304877"/>
              <a:gd name="connsiteY0" fmla="*/ 0 h 810000"/>
              <a:gd name="connsiteX1" fmla="*/ 1304877 w 1304877"/>
              <a:gd name="connsiteY1" fmla="*/ 0 h 810000"/>
              <a:gd name="connsiteX2" fmla="*/ 1304493 w 1304877"/>
              <a:gd name="connsiteY2" fmla="*/ 2517 h 810000"/>
              <a:gd name="connsiteX3" fmla="*/ 1051540 w 1304877"/>
              <a:gd name="connsiteY3" fmla="*/ 695831 h 810000"/>
              <a:gd name="connsiteX4" fmla="*/ 982181 w 1304877"/>
              <a:gd name="connsiteY4" fmla="*/ 810000 h 810000"/>
              <a:gd name="connsiteX5" fmla="*/ 405000 w 1304877"/>
              <a:gd name="connsiteY5" fmla="*/ 810000 h 810000"/>
              <a:gd name="connsiteX6" fmla="*/ 0 w 1304877"/>
              <a:gd name="connsiteY6" fmla="*/ 405000 h 810000"/>
              <a:gd name="connsiteX7" fmla="*/ 405000 w 1304877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877" h="810000">
                <a:moveTo>
                  <a:pt x="405000" y="0"/>
                </a:moveTo>
                <a:lnTo>
                  <a:pt x="1304877" y="0"/>
                </a:lnTo>
                <a:lnTo>
                  <a:pt x="1304493" y="2517"/>
                </a:lnTo>
                <a:cubicBezTo>
                  <a:pt x="1254140" y="248586"/>
                  <a:pt x="1167922" y="481590"/>
                  <a:pt x="1051540" y="695831"/>
                </a:cubicBezTo>
                <a:lnTo>
                  <a:pt x="982181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xmlns="" id="{D5CD020B-AE20-48EA-A983-F34B0BA1B5B9}"/>
              </a:ext>
            </a:extLst>
          </p:cNvPr>
          <p:cNvSpPr/>
          <p:nvPr/>
        </p:nvSpPr>
        <p:spPr>
          <a:xfrm>
            <a:off x="3627056" y="3935937"/>
            <a:ext cx="1332695" cy="810000"/>
          </a:xfrm>
          <a:custGeom>
            <a:avLst/>
            <a:gdLst>
              <a:gd name="connsiteX0" fmla="*/ 0 w 1332695"/>
              <a:gd name="connsiteY0" fmla="*/ 0 h 810000"/>
              <a:gd name="connsiteX1" fmla="*/ 927695 w 1332695"/>
              <a:gd name="connsiteY1" fmla="*/ 0 h 810000"/>
              <a:gd name="connsiteX2" fmla="*/ 1332695 w 1332695"/>
              <a:gd name="connsiteY2" fmla="*/ 405000 h 810000"/>
              <a:gd name="connsiteX3" fmla="*/ 927695 w 1332695"/>
              <a:gd name="connsiteY3" fmla="*/ 810000 h 810000"/>
              <a:gd name="connsiteX4" fmla="*/ 323418 w 1332695"/>
              <a:gd name="connsiteY4" fmla="*/ 810000 h 810000"/>
              <a:gd name="connsiteX5" fmla="*/ 253095 w 1332695"/>
              <a:gd name="connsiteY5" fmla="*/ 694245 h 810000"/>
              <a:gd name="connsiteX6" fmla="*/ 142 w 1332695"/>
              <a:gd name="connsiteY6" fmla="*/ 931 h 810000"/>
              <a:gd name="connsiteX7" fmla="*/ 0 w 133269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2695" h="810000">
                <a:moveTo>
                  <a:pt x="0" y="0"/>
                </a:moveTo>
                <a:lnTo>
                  <a:pt x="927695" y="0"/>
                </a:lnTo>
                <a:cubicBezTo>
                  <a:pt x="1151370" y="0"/>
                  <a:pt x="1332695" y="181325"/>
                  <a:pt x="1332695" y="405000"/>
                </a:cubicBezTo>
                <a:cubicBezTo>
                  <a:pt x="1332695" y="628675"/>
                  <a:pt x="1151370" y="810000"/>
                  <a:pt x="927695" y="810000"/>
                </a:cubicBezTo>
                <a:lnTo>
                  <a:pt x="323418" y="810000"/>
                </a:lnTo>
                <a:lnTo>
                  <a:pt x="253095" y="694245"/>
                </a:lnTo>
                <a:cubicBezTo>
                  <a:pt x="136713" y="480004"/>
                  <a:pt x="50495" y="247000"/>
                  <a:pt x="142" y="93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xmlns="" id="{49D5F229-1751-4505-9A4E-D1A13C1A86C4}"/>
              </a:ext>
            </a:extLst>
          </p:cNvPr>
          <p:cNvSpPr/>
          <p:nvPr/>
        </p:nvSpPr>
        <p:spPr>
          <a:xfrm>
            <a:off x="3998034" y="4824225"/>
            <a:ext cx="1422966" cy="810000"/>
          </a:xfrm>
          <a:custGeom>
            <a:avLst/>
            <a:gdLst>
              <a:gd name="connsiteX0" fmla="*/ 0 w 1422966"/>
              <a:gd name="connsiteY0" fmla="*/ 0 h 810000"/>
              <a:gd name="connsiteX1" fmla="*/ 1017966 w 1422966"/>
              <a:gd name="connsiteY1" fmla="*/ 0 h 810000"/>
              <a:gd name="connsiteX2" fmla="*/ 1422966 w 1422966"/>
              <a:gd name="connsiteY2" fmla="*/ 405000 h 810000"/>
              <a:gd name="connsiteX3" fmla="*/ 1017966 w 1422966"/>
              <a:gd name="connsiteY3" fmla="*/ 810000 h 810000"/>
              <a:gd name="connsiteX4" fmla="*/ 879294 w 1422966"/>
              <a:gd name="connsiteY4" fmla="*/ 810000 h 810000"/>
              <a:gd name="connsiteX5" fmla="*/ 689010 w 1422966"/>
              <a:gd name="connsiteY5" fmla="*/ 694399 h 810000"/>
              <a:gd name="connsiteX6" fmla="*/ 8342 w 1422966"/>
              <a:gd name="connsiteY6" fmla="*/ 13731 h 810000"/>
              <a:gd name="connsiteX7" fmla="*/ 0 w 142296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2966" h="810000">
                <a:moveTo>
                  <a:pt x="0" y="0"/>
                </a:moveTo>
                <a:lnTo>
                  <a:pt x="1017966" y="0"/>
                </a:lnTo>
                <a:cubicBezTo>
                  <a:pt x="1241641" y="0"/>
                  <a:pt x="1422966" y="181325"/>
                  <a:pt x="1422966" y="405000"/>
                </a:cubicBezTo>
                <a:cubicBezTo>
                  <a:pt x="1422966" y="628675"/>
                  <a:pt x="1241641" y="810000"/>
                  <a:pt x="1017966" y="810000"/>
                </a:cubicBezTo>
                <a:lnTo>
                  <a:pt x="879294" y="810000"/>
                </a:lnTo>
                <a:lnTo>
                  <a:pt x="689010" y="694399"/>
                </a:lnTo>
                <a:cubicBezTo>
                  <a:pt x="420880" y="513254"/>
                  <a:pt x="189487" y="281861"/>
                  <a:pt x="8342" y="1373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xmlns="" id="{225C18A8-D35C-4136-9D48-1D8B7154A28A}"/>
              </a:ext>
            </a:extLst>
          </p:cNvPr>
          <p:cNvSpPr/>
          <p:nvPr/>
        </p:nvSpPr>
        <p:spPr>
          <a:xfrm>
            <a:off x="6771000" y="4829766"/>
            <a:ext cx="1419600" cy="810000"/>
          </a:xfrm>
          <a:custGeom>
            <a:avLst/>
            <a:gdLst>
              <a:gd name="connsiteX0" fmla="*/ 405000 w 1419600"/>
              <a:gd name="connsiteY0" fmla="*/ 0 h 810000"/>
              <a:gd name="connsiteX1" fmla="*/ 1419600 w 1419600"/>
              <a:gd name="connsiteY1" fmla="*/ 0 h 810000"/>
              <a:gd name="connsiteX2" fmla="*/ 1414624 w 1419600"/>
              <a:gd name="connsiteY2" fmla="*/ 8190 h 810000"/>
              <a:gd name="connsiteX3" fmla="*/ 733956 w 1419600"/>
              <a:gd name="connsiteY3" fmla="*/ 688858 h 810000"/>
              <a:gd name="connsiteX4" fmla="*/ 534551 w 1419600"/>
              <a:gd name="connsiteY4" fmla="*/ 810000 h 810000"/>
              <a:gd name="connsiteX5" fmla="*/ 405000 w 1419600"/>
              <a:gd name="connsiteY5" fmla="*/ 810000 h 810000"/>
              <a:gd name="connsiteX6" fmla="*/ 0 w 1419600"/>
              <a:gd name="connsiteY6" fmla="*/ 405000 h 810000"/>
              <a:gd name="connsiteX7" fmla="*/ 405000 w 1419600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9600" h="810000">
                <a:moveTo>
                  <a:pt x="405000" y="0"/>
                </a:moveTo>
                <a:lnTo>
                  <a:pt x="1419600" y="0"/>
                </a:lnTo>
                <a:lnTo>
                  <a:pt x="1414624" y="8190"/>
                </a:lnTo>
                <a:cubicBezTo>
                  <a:pt x="1233479" y="276320"/>
                  <a:pt x="1002086" y="507713"/>
                  <a:pt x="733956" y="688858"/>
                </a:cubicBezTo>
                <a:lnTo>
                  <a:pt x="534551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xmlns="" id="{8E6DD147-578B-40E5-865B-0D2F1B54188E}"/>
              </a:ext>
            </a:extLst>
          </p:cNvPr>
          <p:cNvSpPr/>
          <p:nvPr/>
        </p:nvSpPr>
        <p:spPr>
          <a:xfrm>
            <a:off x="1352550" y="1273452"/>
            <a:ext cx="3443008" cy="810000"/>
          </a:xfrm>
          <a:custGeom>
            <a:avLst/>
            <a:gdLst>
              <a:gd name="connsiteX0" fmla="*/ 405000 w 3064558"/>
              <a:gd name="connsiteY0" fmla="*/ 0 h 810000"/>
              <a:gd name="connsiteX1" fmla="*/ 3064558 w 3064558"/>
              <a:gd name="connsiteY1" fmla="*/ 0 h 810000"/>
              <a:gd name="connsiteX2" fmla="*/ 2956044 w 3064558"/>
              <a:gd name="connsiteY2" fmla="*/ 65924 h 810000"/>
              <a:gd name="connsiteX3" fmla="*/ 2275376 w 3064558"/>
              <a:gd name="connsiteY3" fmla="*/ 746592 h 810000"/>
              <a:gd name="connsiteX4" fmla="*/ 2236855 w 3064558"/>
              <a:gd name="connsiteY4" fmla="*/ 810000 h 810000"/>
              <a:gd name="connsiteX5" fmla="*/ 405000 w 3064558"/>
              <a:gd name="connsiteY5" fmla="*/ 810000 h 810000"/>
              <a:gd name="connsiteX6" fmla="*/ 0 w 3064558"/>
              <a:gd name="connsiteY6" fmla="*/ 405000 h 810000"/>
              <a:gd name="connsiteX7" fmla="*/ 405000 w 3064558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4558" h="810000">
                <a:moveTo>
                  <a:pt x="405000" y="0"/>
                </a:moveTo>
                <a:lnTo>
                  <a:pt x="3064558" y="0"/>
                </a:lnTo>
                <a:lnTo>
                  <a:pt x="2956044" y="65924"/>
                </a:lnTo>
                <a:cubicBezTo>
                  <a:pt x="2687914" y="247069"/>
                  <a:pt x="2456521" y="478462"/>
                  <a:pt x="2275376" y="746592"/>
                </a:cubicBezTo>
                <a:lnTo>
                  <a:pt x="2236855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xmlns="" id="{2A4228D2-FEAE-4DBA-BFEB-1349A506ADF4}"/>
              </a:ext>
            </a:extLst>
          </p:cNvPr>
          <p:cNvSpPr/>
          <p:nvPr/>
        </p:nvSpPr>
        <p:spPr>
          <a:xfrm>
            <a:off x="7396442" y="1273452"/>
            <a:ext cx="3064558" cy="810000"/>
          </a:xfrm>
          <a:custGeom>
            <a:avLst/>
            <a:gdLst>
              <a:gd name="connsiteX0" fmla="*/ 0 w 3064558"/>
              <a:gd name="connsiteY0" fmla="*/ 0 h 810000"/>
              <a:gd name="connsiteX1" fmla="*/ 2659558 w 3064558"/>
              <a:gd name="connsiteY1" fmla="*/ 0 h 810000"/>
              <a:gd name="connsiteX2" fmla="*/ 3064558 w 3064558"/>
              <a:gd name="connsiteY2" fmla="*/ 405000 h 810000"/>
              <a:gd name="connsiteX3" fmla="*/ 2659558 w 3064558"/>
              <a:gd name="connsiteY3" fmla="*/ 810000 h 810000"/>
              <a:gd name="connsiteX4" fmla="*/ 827704 w 3064558"/>
              <a:gd name="connsiteY4" fmla="*/ 810000 h 810000"/>
              <a:gd name="connsiteX5" fmla="*/ 789182 w 3064558"/>
              <a:gd name="connsiteY5" fmla="*/ 746592 h 810000"/>
              <a:gd name="connsiteX6" fmla="*/ 108514 w 3064558"/>
              <a:gd name="connsiteY6" fmla="*/ 65924 h 810000"/>
              <a:gd name="connsiteX7" fmla="*/ 0 w 3064558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4558" h="810000">
                <a:moveTo>
                  <a:pt x="0" y="0"/>
                </a:moveTo>
                <a:lnTo>
                  <a:pt x="2659558" y="0"/>
                </a:lnTo>
                <a:cubicBezTo>
                  <a:pt x="2883233" y="0"/>
                  <a:pt x="3064558" y="181325"/>
                  <a:pt x="3064558" y="405000"/>
                </a:cubicBezTo>
                <a:cubicBezTo>
                  <a:pt x="3064558" y="628675"/>
                  <a:pt x="2883233" y="810000"/>
                  <a:pt x="2659558" y="810000"/>
                </a:cubicBezTo>
                <a:lnTo>
                  <a:pt x="827704" y="810000"/>
                </a:lnTo>
                <a:lnTo>
                  <a:pt x="789182" y="746592"/>
                </a:lnTo>
                <a:cubicBezTo>
                  <a:pt x="608037" y="478462"/>
                  <a:pt x="376644" y="247069"/>
                  <a:pt x="108514" y="6592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FC0FC4BB-C632-4B5F-B527-297584F8F151}"/>
              </a:ext>
            </a:extLst>
          </p:cNvPr>
          <p:cNvSpPr/>
          <p:nvPr/>
        </p:nvSpPr>
        <p:spPr>
          <a:xfrm>
            <a:off x="1170395" y="2160947"/>
            <a:ext cx="2750381" cy="810000"/>
          </a:xfrm>
          <a:custGeom>
            <a:avLst/>
            <a:gdLst>
              <a:gd name="connsiteX0" fmla="*/ 405000 w 2656715"/>
              <a:gd name="connsiteY0" fmla="*/ 0 h 810000"/>
              <a:gd name="connsiteX1" fmla="*/ 2656715 w 2656715"/>
              <a:gd name="connsiteY1" fmla="*/ 0 h 810000"/>
              <a:gd name="connsiteX2" fmla="*/ 2616090 w 2656715"/>
              <a:gd name="connsiteY2" fmla="*/ 66871 h 810000"/>
              <a:gd name="connsiteX3" fmla="*/ 2363137 w 2656715"/>
              <a:gd name="connsiteY3" fmla="*/ 760185 h 810000"/>
              <a:gd name="connsiteX4" fmla="*/ 2355534 w 2656715"/>
              <a:gd name="connsiteY4" fmla="*/ 810000 h 810000"/>
              <a:gd name="connsiteX5" fmla="*/ 405000 w 2656715"/>
              <a:gd name="connsiteY5" fmla="*/ 810000 h 810000"/>
              <a:gd name="connsiteX6" fmla="*/ 0 w 2656715"/>
              <a:gd name="connsiteY6" fmla="*/ 405000 h 810000"/>
              <a:gd name="connsiteX7" fmla="*/ 405000 w 265671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6715" h="810000">
                <a:moveTo>
                  <a:pt x="405000" y="0"/>
                </a:moveTo>
                <a:lnTo>
                  <a:pt x="2656715" y="0"/>
                </a:lnTo>
                <a:lnTo>
                  <a:pt x="2616090" y="66871"/>
                </a:lnTo>
                <a:cubicBezTo>
                  <a:pt x="2499708" y="281111"/>
                  <a:pt x="2413490" y="514116"/>
                  <a:pt x="2363137" y="760185"/>
                </a:cubicBezTo>
                <a:lnTo>
                  <a:pt x="2355534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сообщать личную   информацию в переписках, комментариях, </a:t>
            </a:r>
            <a:endParaRPr lang="ru-RU" sz="14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онлайн-играх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xmlns="" id="{223D72AE-FFD9-41CC-9D46-0443531BF32F}"/>
              </a:ext>
            </a:extLst>
          </p:cNvPr>
          <p:cNvSpPr/>
          <p:nvPr/>
        </p:nvSpPr>
        <p:spPr>
          <a:xfrm>
            <a:off x="8271226" y="2160947"/>
            <a:ext cx="2679085" cy="810000"/>
          </a:xfrm>
          <a:custGeom>
            <a:avLst/>
            <a:gdLst>
              <a:gd name="connsiteX0" fmla="*/ 0 w 2679085"/>
              <a:gd name="connsiteY0" fmla="*/ 0 h 810000"/>
              <a:gd name="connsiteX1" fmla="*/ 2274085 w 2679085"/>
              <a:gd name="connsiteY1" fmla="*/ 0 h 810000"/>
              <a:gd name="connsiteX2" fmla="*/ 2679085 w 2679085"/>
              <a:gd name="connsiteY2" fmla="*/ 405000 h 810000"/>
              <a:gd name="connsiteX3" fmla="*/ 2274085 w 2679085"/>
              <a:gd name="connsiteY3" fmla="*/ 810000 h 810000"/>
              <a:gd name="connsiteX4" fmla="*/ 301181 w 2679085"/>
              <a:gd name="connsiteY4" fmla="*/ 810000 h 810000"/>
              <a:gd name="connsiteX5" fmla="*/ 293578 w 2679085"/>
              <a:gd name="connsiteY5" fmla="*/ 760185 h 810000"/>
              <a:gd name="connsiteX6" fmla="*/ 40625 w 2679085"/>
              <a:gd name="connsiteY6" fmla="*/ 66871 h 810000"/>
              <a:gd name="connsiteX7" fmla="*/ 0 w 267908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9085" h="810000">
                <a:moveTo>
                  <a:pt x="0" y="0"/>
                </a:moveTo>
                <a:lnTo>
                  <a:pt x="2274085" y="0"/>
                </a:lnTo>
                <a:cubicBezTo>
                  <a:pt x="2497760" y="0"/>
                  <a:pt x="2679085" y="181325"/>
                  <a:pt x="2679085" y="405000"/>
                </a:cubicBezTo>
                <a:cubicBezTo>
                  <a:pt x="2679085" y="628675"/>
                  <a:pt x="2497760" y="810000"/>
                  <a:pt x="2274085" y="810000"/>
                </a:cubicBezTo>
                <a:lnTo>
                  <a:pt x="301181" y="810000"/>
                </a:lnTo>
                <a:lnTo>
                  <a:pt x="293578" y="760185"/>
                </a:lnTo>
                <a:cubicBezTo>
                  <a:pt x="243225" y="514116"/>
                  <a:pt x="157007" y="281111"/>
                  <a:pt x="40625" y="6687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xmlns="" id="{1C281C5E-9287-4D3A-8E86-DBC37599ABBB}"/>
              </a:ext>
            </a:extLst>
          </p:cNvPr>
          <p:cNvSpPr/>
          <p:nvPr/>
        </p:nvSpPr>
        <p:spPr>
          <a:xfrm>
            <a:off x="628651" y="3047649"/>
            <a:ext cx="2986458" cy="810000"/>
          </a:xfrm>
          <a:custGeom>
            <a:avLst/>
            <a:gdLst>
              <a:gd name="connsiteX0" fmla="*/ 405000 w 2806607"/>
              <a:gd name="connsiteY0" fmla="*/ 0 h 810000"/>
              <a:gd name="connsiteX1" fmla="*/ 2799388 w 2806607"/>
              <a:gd name="connsiteY1" fmla="*/ 0 h 810000"/>
              <a:gd name="connsiteX2" fmla="*/ 2780510 w 2806607"/>
              <a:gd name="connsiteY2" fmla="*/ 123696 h 810000"/>
              <a:gd name="connsiteX3" fmla="*/ 2767500 w 2806607"/>
              <a:gd name="connsiteY3" fmla="*/ 381351 h 810000"/>
              <a:gd name="connsiteX4" fmla="*/ 2780510 w 2806607"/>
              <a:gd name="connsiteY4" fmla="*/ 639006 h 810000"/>
              <a:gd name="connsiteX5" fmla="*/ 2806607 w 2806607"/>
              <a:gd name="connsiteY5" fmla="*/ 810000 h 810000"/>
              <a:gd name="connsiteX6" fmla="*/ 405000 w 2806607"/>
              <a:gd name="connsiteY6" fmla="*/ 810000 h 810000"/>
              <a:gd name="connsiteX7" fmla="*/ 0 w 2806607"/>
              <a:gd name="connsiteY7" fmla="*/ 405000 h 810000"/>
              <a:gd name="connsiteX8" fmla="*/ 405000 w 2806607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6607" h="810000">
                <a:moveTo>
                  <a:pt x="405000" y="0"/>
                </a:moveTo>
                <a:lnTo>
                  <a:pt x="2799388" y="0"/>
                </a:lnTo>
                <a:lnTo>
                  <a:pt x="2780510" y="123696"/>
                </a:lnTo>
                <a:cubicBezTo>
                  <a:pt x="2771907" y="208410"/>
                  <a:pt x="2767500" y="294366"/>
                  <a:pt x="2767500" y="381351"/>
                </a:cubicBezTo>
                <a:cubicBezTo>
                  <a:pt x="2767500" y="468336"/>
                  <a:pt x="2771907" y="554291"/>
                  <a:pt x="2780510" y="639006"/>
                </a:cubicBezTo>
                <a:lnTo>
                  <a:pt x="2806607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xmlns="" id="{099AEBEA-68AB-49AE-A25E-F2A14718DC7A}"/>
              </a:ext>
            </a:extLst>
          </p:cNvPr>
          <p:cNvSpPr/>
          <p:nvPr/>
        </p:nvSpPr>
        <p:spPr>
          <a:xfrm>
            <a:off x="8576894" y="3047649"/>
            <a:ext cx="2806607" cy="810000"/>
          </a:xfrm>
          <a:custGeom>
            <a:avLst/>
            <a:gdLst>
              <a:gd name="connsiteX0" fmla="*/ 7219 w 2806607"/>
              <a:gd name="connsiteY0" fmla="*/ 0 h 810000"/>
              <a:gd name="connsiteX1" fmla="*/ 2401607 w 2806607"/>
              <a:gd name="connsiteY1" fmla="*/ 0 h 810000"/>
              <a:gd name="connsiteX2" fmla="*/ 2806607 w 2806607"/>
              <a:gd name="connsiteY2" fmla="*/ 405000 h 810000"/>
              <a:gd name="connsiteX3" fmla="*/ 2401607 w 2806607"/>
              <a:gd name="connsiteY3" fmla="*/ 810000 h 810000"/>
              <a:gd name="connsiteX4" fmla="*/ 0 w 2806607"/>
              <a:gd name="connsiteY4" fmla="*/ 810000 h 810000"/>
              <a:gd name="connsiteX5" fmla="*/ 26097 w 2806607"/>
              <a:gd name="connsiteY5" fmla="*/ 639006 h 810000"/>
              <a:gd name="connsiteX6" fmla="*/ 39107 w 2806607"/>
              <a:gd name="connsiteY6" fmla="*/ 381351 h 810000"/>
              <a:gd name="connsiteX7" fmla="*/ 26097 w 2806607"/>
              <a:gd name="connsiteY7" fmla="*/ 123696 h 810000"/>
              <a:gd name="connsiteX8" fmla="*/ 7219 w 2806607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6607" h="810000">
                <a:moveTo>
                  <a:pt x="7219" y="0"/>
                </a:moveTo>
                <a:lnTo>
                  <a:pt x="2401607" y="0"/>
                </a:lnTo>
                <a:cubicBezTo>
                  <a:pt x="2625282" y="0"/>
                  <a:pt x="2806607" y="181325"/>
                  <a:pt x="2806607" y="405000"/>
                </a:cubicBezTo>
                <a:cubicBezTo>
                  <a:pt x="2806607" y="628675"/>
                  <a:pt x="2625282" y="810000"/>
                  <a:pt x="2401607" y="810000"/>
                </a:cubicBezTo>
                <a:lnTo>
                  <a:pt x="0" y="810000"/>
                </a:lnTo>
                <a:lnTo>
                  <a:pt x="26097" y="639006"/>
                </a:lnTo>
                <a:cubicBezTo>
                  <a:pt x="34700" y="554291"/>
                  <a:pt x="39107" y="468336"/>
                  <a:pt x="39107" y="381351"/>
                </a:cubicBezTo>
                <a:cubicBezTo>
                  <a:pt x="39107" y="294366"/>
                  <a:pt x="34700" y="208410"/>
                  <a:pt x="26097" y="123696"/>
                </a:cubicBezTo>
                <a:lnTo>
                  <a:pt x="7219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xmlns="" id="{454BFD6A-D133-4873-8B3C-32405A13104C}"/>
              </a:ext>
            </a:extLst>
          </p:cNvPr>
          <p:cNvSpPr/>
          <p:nvPr/>
        </p:nvSpPr>
        <p:spPr>
          <a:xfrm>
            <a:off x="8225558" y="3934351"/>
            <a:ext cx="2707819" cy="810000"/>
          </a:xfrm>
          <a:custGeom>
            <a:avLst/>
            <a:gdLst>
              <a:gd name="connsiteX0" fmla="*/ 322696 w 2707819"/>
              <a:gd name="connsiteY0" fmla="*/ 0 h 810000"/>
              <a:gd name="connsiteX1" fmla="*/ 2302819 w 2707819"/>
              <a:gd name="connsiteY1" fmla="*/ 0 h 810000"/>
              <a:gd name="connsiteX2" fmla="*/ 2707819 w 2707819"/>
              <a:gd name="connsiteY2" fmla="*/ 405000 h 810000"/>
              <a:gd name="connsiteX3" fmla="*/ 2302819 w 2707819"/>
              <a:gd name="connsiteY3" fmla="*/ 810000 h 810000"/>
              <a:gd name="connsiteX4" fmla="*/ 0 w 2707819"/>
              <a:gd name="connsiteY4" fmla="*/ 810000 h 810000"/>
              <a:gd name="connsiteX5" fmla="*/ 69359 w 2707819"/>
              <a:gd name="connsiteY5" fmla="*/ 695831 h 810000"/>
              <a:gd name="connsiteX6" fmla="*/ 322312 w 2707819"/>
              <a:gd name="connsiteY6" fmla="*/ 2517 h 810000"/>
              <a:gd name="connsiteX7" fmla="*/ 322696 w 2707819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7819" h="810000">
                <a:moveTo>
                  <a:pt x="322696" y="0"/>
                </a:moveTo>
                <a:lnTo>
                  <a:pt x="2302819" y="0"/>
                </a:lnTo>
                <a:cubicBezTo>
                  <a:pt x="2526494" y="0"/>
                  <a:pt x="2707819" y="181325"/>
                  <a:pt x="2707819" y="405000"/>
                </a:cubicBezTo>
                <a:cubicBezTo>
                  <a:pt x="2707819" y="628675"/>
                  <a:pt x="2526494" y="810000"/>
                  <a:pt x="2302819" y="810000"/>
                </a:cubicBezTo>
                <a:lnTo>
                  <a:pt x="0" y="810000"/>
                </a:lnTo>
                <a:lnTo>
                  <a:pt x="69359" y="695831"/>
                </a:lnTo>
                <a:cubicBezTo>
                  <a:pt x="185741" y="481590"/>
                  <a:pt x="271959" y="248586"/>
                  <a:pt x="322312" y="2517"/>
                </a:cubicBezTo>
                <a:lnTo>
                  <a:pt x="322696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xmlns="" id="{845C86C9-5C98-49B9-9E51-A5917CE9A78D}"/>
              </a:ext>
            </a:extLst>
          </p:cNvPr>
          <p:cNvSpPr/>
          <p:nvPr/>
        </p:nvSpPr>
        <p:spPr>
          <a:xfrm>
            <a:off x="828222" y="3935937"/>
            <a:ext cx="3122253" cy="810000"/>
          </a:xfrm>
          <a:custGeom>
            <a:avLst/>
            <a:gdLst>
              <a:gd name="connsiteX0" fmla="*/ 405000 w 2680723"/>
              <a:gd name="connsiteY0" fmla="*/ 0 h 810000"/>
              <a:gd name="connsiteX1" fmla="*/ 2357305 w 2680723"/>
              <a:gd name="connsiteY1" fmla="*/ 0 h 810000"/>
              <a:gd name="connsiteX2" fmla="*/ 2357447 w 2680723"/>
              <a:gd name="connsiteY2" fmla="*/ 931 h 810000"/>
              <a:gd name="connsiteX3" fmla="*/ 2610400 w 2680723"/>
              <a:gd name="connsiteY3" fmla="*/ 694245 h 810000"/>
              <a:gd name="connsiteX4" fmla="*/ 2680723 w 2680723"/>
              <a:gd name="connsiteY4" fmla="*/ 810000 h 810000"/>
              <a:gd name="connsiteX5" fmla="*/ 405000 w 2680723"/>
              <a:gd name="connsiteY5" fmla="*/ 810000 h 810000"/>
              <a:gd name="connsiteX6" fmla="*/ 0 w 2680723"/>
              <a:gd name="connsiteY6" fmla="*/ 405000 h 810000"/>
              <a:gd name="connsiteX7" fmla="*/ 405000 w 2680723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0723" h="810000">
                <a:moveTo>
                  <a:pt x="405000" y="0"/>
                </a:moveTo>
                <a:lnTo>
                  <a:pt x="2357305" y="0"/>
                </a:lnTo>
                <a:lnTo>
                  <a:pt x="2357447" y="931"/>
                </a:lnTo>
                <a:cubicBezTo>
                  <a:pt x="2407800" y="247000"/>
                  <a:pt x="2494018" y="480004"/>
                  <a:pt x="2610400" y="694245"/>
                </a:cubicBezTo>
                <a:lnTo>
                  <a:pt x="2680723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D2EA28F0-EBA7-4CD7-9B59-21FDC3373497}"/>
              </a:ext>
            </a:extLst>
          </p:cNvPr>
          <p:cNvSpPr/>
          <p:nvPr/>
        </p:nvSpPr>
        <p:spPr>
          <a:xfrm>
            <a:off x="1731000" y="4824225"/>
            <a:ext cx="3146328" cy="810000"/>
          </a:xfrm>
          <a:custGeom>
            <a:avLst/>
            <a:gdLst>
              <a:gd name="connsiteX0" fmla="*/ 405000 w 3146328"/>
              <a:gd name="connsiteY0" fmla="*/ 0 h 810000"/>
              <a:gd name="connsiteX1" fmla="*/ 2267034 w 3146328"/>
              <a:gd name="connsiteY1" fmla="*/ 0 h 810000"/>
              <a:gd name="connsiteX2" fmla="*/ 2275376 w 3146328"/>
              <a:gd name="connsiteY2" fmla="*/ 13731 h 810000"/>
              <a:gd name="connsiteX3" fmla="*/ 2956044 w 3146328"/>
              <a:gd name="connsiteY3" fmla="*/ 694399 h 810000"/>
              <a:gd name="connsiteX4" fmla="*/ 3146328 w 3146328"/>
              <a:gd name="connsiteY4" fmla="*/ 810000 h 810000"/>
              <a:gd name="connsiteX5" fmla="*/ 405000 w 3146328"/>
              <a:gd name="connsiteY5" fmla="*/ 810000 h 810000"/>
              <a:gd name="connsiteX6" fmla="*/ 0 w 3146328"/>
              <a:gd name="connsiteY6" fmla="*/ 405000 h 810000"/>
              <a:gd name="connsiteX7" fmla="*/ 405000 w 3146328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328" h="810000">
                <a:moveTo>
                  <a:pt x="405000" y="0"/>
                </a:moveTo>
                <a:lnTo>
                  <a:pt x="2267034" y="0"/>
                </a:lnTo>
                <a:lnTo>
                  <a:pt x="2275376" y="13731"/>
                </a:lnTo>
                <a:cubicBezTo>
                  <a:pt x="2456521" y="281861"/>
                  <a:pt x="2687914" y="513254"/>
                  <a:pt x="2956044" y="694399"/>
                </a:cubicBezTo>
                <a:lnTo>
                  <a:pt x="3146328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21B61015-76FE-4AFD-B413-E6348842598C}"/>
              </a:ext>
            </a:extLst>
          </p:cNvPr>
          <p:cNvSpPr/>
          <p:nvPr/>
        </p:nvSpPr>
        <p:spPr>
          <a:xfrm>
            <a:off x="7305552" y="4829766"/>
            <a:ext cx="3155449" cy="810000"/>
          </a:xfrm>
          <a:custGeom>
            <a:avLst/>
            <a:gdLst>
              <a:gd name="connsiteX0" fmla="*/ 885049 w 3155449"/>
              <a:gd name="connsiteY0" fmla="*/ 0 h 810000"/>
              <a:gd name="connsiteX1" fmla="*/ 2750449 w 3155449"/>
              <a:gd name="connsiteY1" fmla="*/ 0 h 810000"/>
              <a:gd name="connsiteX2" fmla="*/ 3155449 w 3155449"/>
              <a:gd name="connsiteY2" fmla="*/ 405000 h 810000"/>
              <a:gd name="connsiteX3" fmla="*/ 2750449 w 3155449"/>
              <a:gd name="connsiteY3" fmla="*/ 810000 h 810000"/>
              <a:gd name="connsiteX4" fmla="*/ 0 w 3155449"/>
              <a:gd name="connsiteY4" fmla="*/ 810000 h 810000"/>
              <a:gd name="connsiteX5" fmla="*/ 199405 w 3155449"/>
              <a:gd name="connsiteY5" fmla="*/ 688858 h 810000"/>
              <a:gd name="connsiteX6" fmla="*/ 880073 w 3155449"/>
              <a:gd name="connsiteY6" fmla="*/ 8190 h 810000"/>
              <a:gd name="connsiteX7" fmla="*/ 885049 w 3155449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449" h="810000">
                <a:moveTo>
                  <a:pt x="885049" y="0"/>
                </a:moveTo>
                <a:lnTo>
                  <a:pt x="2750449" y="0"/>
                </a:lnTo>
                <a:cubicBezTo>
                  <a:pt x="2974124" y="0"/>
                  <a:pt x="3155449" y="181325"/>
                  <a:pt x="3155449" y="405000"/>
                </a:cubicBezTo>
                <a:cubicBezTo>
                  <a:pt x="3155449" y="628675"/>
                  <a:pt x="2974124" y="810000"/>
                  <a:pt x="2750449" y="810000"/>
                </a:cubicBezTo>
                <a:lnTo>
                  <a:pt x="0" y="810000"/>
                </a:lnTo>
                <a:lnTo>
                  <a:pt x="199405" y="688858"/>
                </a:lnTo>
                <a:cubicBezTo>
                  <a:pt x="467535" y="507713"/>
                  <a:pt x="698928" y="276320"/>
                  <a:pt x="880073" y="8190"/>
                </a:cubicBezTo>
                <a:lnTo>
                  <a:pt x="885049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C8B0357-93B2-49CE-A193-648F04156F87}"/>
              </a:ext>
            </a:extLst>
          </p:cNvPr>
          <p:cNvSpPr txBox="1"/>
          <p:nvPr/>
        </p:nvSpPr>
        <p:spPr>
          <a:xfrm>
            <a:off x="4564607" y="1324509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1</a:t>
            </a:r>
            <a:endParaRPr lang="ru-RU" sz="40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73A37DD-10FF-46BF-A31F-D22EF97A8BBF}"/>
              </a:ext>
            </a:extLst>
          </p:cNvPr>
          <p:cNvSpPr txBox="1"/>
          <p:nvPr/>
        </p:nvSpPr>
        <p:spPr>
          <a:xfrm>
            <a:off x="4059750" y="2211211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2</a:t>
            </a:r>
            <a:endParaRPr lang="ru-RU" sz="4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5AF80EE-961F-4837-999B-F5E6AC908462}"/>
              </a:ext>
            </a:extLst>
          </p:cNvPr>
          <p:cNvSpPr txBox="1"/>
          <p:nvPr/>
        </p:nvSpPr>
        <p:spPr>
          <a:xfrm>
            <a:off x="3685313" y="3099499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3</a:t>
            </a:r>
            <a:endParaRPr lang="ru-RU" sz="40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B2AA3E9-E9A6-4BA8-A84A-B9CE1892A0DA}"/>
              </a:ext>
            </a:extLst>
          </p:cNvPr>
          <p:cNvSpPr txBox="1"/>
          <p:nvPr/>
        </p:nvSpPr>
        <p:spPr>
          <a:xfrm>
            <a:off x="4647074" y="4900027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5</a:t>
            </a:r>
            <a:endParaRPr lang="ru-RU" sz="40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26C86BF-08CE-4C70-ABC4-771C5D8F09A4}"/>
              </a:ext>
            </a:extLst>
          </p:cNvPr>
          <p:cNvSpPr txBox="1"/>
          <p:nvPr/>
        </p:nvSpPr>
        <p:spPr>
          <a:xfrm>
            <a:off x="4059750" y="3985408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4</a:t>
            </a:r>
            <a:endParaRPr lang="ru-RU" sz="40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26374D1-48F3-413A-BE94-73EA9A6666C5}"/>
              </a:ext>
            </a:extLst>
          </p:cNvPr>
          <p:cNvSpPr txBox="1"/>
          <p:nvPr/>
        </p:nvSpPr>
        <p:spPr>
          <a:xfrm>
            <a:off x="6992831" y="4876662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6</a:t>
            </a:r>
            <a:endParaRPr lang="ru-RU" sz="40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8AB5825-47C6-4715-9114-3BAF66413FB9}"/>
              </a:ext>
            </a:extLst>
          </p:cNvPr>
          <p:cNvSpPr txBox="1"/>
          <p:nvPr/>
        </p:nvSpPr>
        <p:spPr>
          <a:xfrm>
            <a:off x="7497573" y="4019333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7</a:t>
            </a:r>
            <a:endParaRPr lang="ru-RU" sz="40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5C8380F-8A10-48AE-BDFE-2D9D0C0C80C7}"/>
              </a:ext>
            </a:extLst>
          </p:cNvPr>
          <p:cNvSpPr txBox="1"/>
          <p:nvPr/>
        </p:nvSpPr>
        <p:spPr>
          <a:xfrm>
            <a:off x="7484101" y="2207251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9</a:t>
            </a:r>
            <a:endParaRPr lang="ru-RU" sz="40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2830A00-047E-490C-B3CF-3CEE929A2E79}"/>
              </a:ext>
            </a:extLst>
          </p:cNvPr>
          <p:cNvSpPr txBox="1"/>
          <p:nvPr/>
        </p:nvSpPr>
        <p:spPr>
          <a:xfrm>
            <a:off x="6915721" y="1324509"/>
            <a:ext cx="779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10</a:t>
            </a:r>
            <a:endParaRPr lang="ru-RU" sz="40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60333C2-B7DB-4B64-BF28-B8B11B8BEBDC}"/>
              </a:ext>
            </a:extLst>
          </p:cNvPr>
          <p:cNvSpPr txBox="1"/>
          <p:nvPr/>
        </p:nvSpPr>
        <p:spPr>
          <a:xfrm>
            <a:off x="7842029" y="3078714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8</a:t>
            </a:r>
            <a:endParaRPr lang="ru-RU" sz="4000" b="1" dirty="0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D7C5AAA0-03B9-4B8A-9B2C-F0D46C8DA1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12190" y="1436425"/>
            <a:ext cx="360000" cy="36000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F248534-3B09-4FA3-A2F3-F62ACD60F5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92298" y="2538371"/>
            <a:ext cx="360000" cy="3600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39A362B-C313-48CF-ADD3-E9C5DE0936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48222" y="3232967"/>
            <a:ext cx="360000" cy="3600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67F88FC0-8861-41E1-B28A-18C30B1A6A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9800197" y="2552097"/>
            <a:ext cx="360000" cy="360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0F14D812-4CC4-4649-A44F-94B7468F62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1868718" y="4900027"/>
            <a:ext cx="360000" cy="36000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7871D7E-63FA-4F9B-B97D-5B10CCDD0E4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10340197" y="4340937"/>
            <a:ext cx="360000" cy="3600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367BB881-B331-456F-9DF7-48390CB90DC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/>
        </p:blipFill>
        <p:spPr>
          <a:xfrm>
            <a:off x="10753377" y="3282398"/>
            <a:ext cx="360000" cy="360000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A839CC40-66A7-4F76-ADC6-DA4E9DD9C02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/>
        </p:blipFill>
        <p:spPr>
          <a:xfrm>
            <a:off x="9980197" y="1316634"/>
            <a:ext cx="360000" cy="360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03AE627C-FA88-4885-929A-63CBB5AA8E1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/>
        </p:blipFill>
        <p:spPr>
          <a:xfrm>
            <a:off x="923925" y="4191322"/>
            <a:ext cx="360000" cy="3600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2E17E58-CFD5-4597-9E50-E38594095551}"/>
              </a:ext>
            </a:extLst>
          </p:cNvPr>
          <p:cNvSpPr txBox="1"/>
          <p:nvPr/>
        </p:nvSpPr>
        <p:spPr>
          <a:xfrm>
            <a:off x="1868718" y="1247093"/>
            <a:ext cx="25612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добавлять незнакомых пользователей социальных сетей в друзья</a:t>
            </a:r>
            <a:endParaRPr lang="ru-RU" sz="1400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11ECD810-D742-4934-AB4D-ABC27325C45E}"/>
              </a:ext>
            </a:extLst>
          </p:cNvPr>
          <p:cNvSpPr txBox="1"/>
          <p:nvPr/>
        </p:nvSpPr>
        <p:spPr>
          <a:xfrm>
            <a:off x="1283925" y="4029272"/>
            <a:ext cx="2525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скачивать программы</a:t>
            </a:r>
          </a:p>
          <a:p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сомнительных сайтов</a:t>
            </a:r>
            <a:endParaRPr lang="ru-RU" sz="1600" b="1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9C74116B-BF92-45D7-92DC-BD1DA78B4918}"/>
              </a:ext>
            </a:extLst>
          </p:cNvPr>
          <p:cNvSpPr txBox="1"/>
          <p:nvPr/>
        </p:nvSpPr>
        <p:spPr>
          <a:xfrm>
            <a:off x="2311639" y="4859893"/>
            <a:ext cx="2214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переходить по подозрительным</a:t>
            </a:r>
          </a:p>
          <a:p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ссылкам</a:t>
            </a:r>
            <a:endParaRPr lang="ru-RU" sz="1600" b="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0A6EB8A6-6B2E-4F13-A47E-DB16C6C57238}"/>
              </a:ext>
            </a:extLst>
          </p:cNvPr>
          <p:cNvSpPr txBox="1"/>
          <p:nvPr/>
        </p:nvSpPr>
        <p:spPr>
          <a:xfrm>
            <a:off x="1008221" y="3167390"/>
            <a:ext cx="2869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размещать/не пересылать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 интимного </a:t>
            </a: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характера</a:t>
            </a:r>
            <a:endParaRPr lang="ru-RU" sz="1400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034EF4FA-DECA-49DF-977C-0810FAF9D3EF}"/>
              </a:ext>
            </a:extLst>
          </p:cNvPr>
          <p:cNvSpPr txBox="1"/>
          <p:nvPr/>
        </p:nvSpPr>
        <p:spPr>
          <a:xfrm>
            <a:off x="8780710" y="3151357"/>
            <a:ext cx="18421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верить в быстрый и легкий заработок</a:t>
            </a:r>
            <a:endParaRPr lang="ru-RU" sz="14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345DC36E-98FC-4501-842E-645E8209DB00}"/>
              </a:ext>
            </a:extLst>
          </p:cNvPr>
          <p:cNvSpPr txBox="1"/>
          <p:nvPr/>
        </p:nvSpPr>
        <p:spPr>
          <a:xfrm>
            <a:off x="8074305" y="4923293"/>
            <a:ext cx="18421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верить всему, что пишут в сообщениях</a:t>
            </a:r>
            <a:endParaRPr lang="ru-RU" sz="14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52A93D86-2C83-4DEA-B7FE-C04577E53668}"/>
              </a:ext>
            </a:extLst>
          </p:cNvPr>
          <p:cNvSpPr txBox="1"/>
          <p:nvPr/>
        </p:nvSpPr>
        <p:spPr>
          <a:xfrm>
            <a:off x="8467471" y="3985407"/>
            <a:ext cx="2548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перепроверять сообщения </a:t>
            </a:r>
          </a:p>
          <a:p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помощи от друзей</a:t>
            </a:r>
            <a:b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родственников</a:t>
            </a:r>
            <a:endParaRPr lang="ru-RU" sz="1400" b="1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2FAF2178-14B1-4E60-BBA0-D403DB6E8AE6}"/>
              </a:ext>
            </a:extLst>
          </p:cNvPr>
          <p:cNvSpPr txBox="1"/>
          <p:nvPr/>
        </p:nvSpPr>
        <p:spPr>
          <a:xfrm>
            <a:off x="8592943" y="2247398"/>
            <a:ext cx="184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ставить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геометки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 фото</a:t>
            </a:r>
            <a:endParaRPr lang="ru-RU" sz="1400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EC384741-26D1-45AD-AF64-AB2855B920B1}"/>
              </a:ext>
            </a:extLst>
          </p:cNvPr>
          <p:cNvSpPr txBox="1"/>
          <p:nvPr/>
        </p:nvSpPr>
        <p:spPr>
          <a:xfrm>
            <a:off x="8172817" y="1341950"/>
            <a:ext cx="18421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 совершать покупки в Интернете</a:t>
            </a:r>
            <a:endParaRPr lang="ru-RU" sz="1400" b="1" dirty="0"/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D446D9CB-0B0A-49CF-9088-B5B8F971181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5127524" y="2460524"/>
            <a:ext cx="1936952" cy="1936952"/>
          </a:xfrm>
          <a:prstGeom prst="rect">
            <a:avLst/>
          </a:prstGeom>
        </p:spPr>
      </p:pic>
      <p:sp>
        <p:nvSpPr>
          <p:cNvPr id="97" name="Заголовок 1">
            <a:extLst>
              <a:ext uri="{FF2B5EF4-FFF2-40B4-BE49-F238E27FC236}">
                <a16:creationId xmlns:a16="http://schemas.microsoft.com/office/drawing/2014/main" xmlns="" id="{C6DA3641-F3BC-4B92-83AF-10DD1A0E1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95" y="271776"/>
            <a:ext cx="9601196" cy="1303867"/>
          </a:xfrm>
        </p:spPr>
        <p:txBody>
          <a:bodyPr/>
          <a:lstStyle/>
          <a:p>
            <a:r>
              <a:rPr lang="ru-RU" dirty="0"/>
              <a:t>СПОСОБЫ ЗАЩИТЫ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D4EC8DAC-4147-43AA-958F-929AD6865315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-504254" y="2719699"/>
            <a:ext cx="89402" cy="25992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0F14D812-4CC4-4649-A44F-94B7468F62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9752279" y="523242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0976AB-B75F-442F-A709-D0175D95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306" y="1028782"/>
            <a:ext cx="6061011" cy="10063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Переписка в сети «Интернет» на сексуальные темы, </a:t>
            </a:r>
            <a:r>
              <a:rPr lang="ru-RU" sz="17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том числе склонение несовершеннолетнего </a:t>
            </a:r>
            <a:b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обнажению тела и пересылке фотографий </a:t>
            </a:r>
            <a:b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видеозаписей интимного характера.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личных интимных фотографий/видеозаписей в социальных сетях и мессенджерах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737F995-4AA5-4000-AC36-6F3085F79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44" y="2507808"/>
            <a:ext cx="3491491" cy="212631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8C90863-58C0-495D-A903-88715B4C79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555" y="504307"/>
            <a:ext cx="3029287" cy="22595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DF098FD-7EAB-48A8-BB29-FF7CD7D81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11" y="4066612"/>
            <a:ext cx="3098977" cy="23242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5C58318-76C0-4B2A-9F0C-E492468706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5" y="4297629"/>
            <a:ext cx="2790955" cy="20932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DAC1DAF-819B-46EC-9CDD-6AE1DE3760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2" y="467155"/>
            <a:ext cx="2587755" cy="25877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9F65BFB-AA8E-4134-83D1-7A53EC76277B}"/>
              </a:ext>
            </a:extLst>
          </p:cNvPr>
          <p:cNvSpPr txBox="1"/>
          <p:nvPr/>
        </p:nvSpPr>
        <p:spPr>
          <a:xfrm>
            <a:off x="3548212" y="4821185"/>
            <a:ext cx="4849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реступления могут быть совершены злоумышленником </a:t>
            </a:r>
            <a:r>
              <a:rPr lang="ru-RU" sz="1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другого субъекта РФ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другой страны на условиях анонимности в сети «Интернет»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Трудности идентификации личности преступника, установления его местонахождения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19D61CE-8237-4D40-84C8-281C637B5689}"/>
              </a:ext>
            </a:extLst>
          </p:cNvPr>
          <p:cNvSpPr txBox="1"/>
          <p:nvPr/>
        </p:nvSpPr>
        <p:spPr>
          <a:xfrm>
            <a:off x="8719550" y="2830960"/>
            <a:ext cx="2761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9370" indent="417830" algn="ctr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онтентные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риски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возникающие в процессе использования находящихся в сети материалов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28653E3-0834-449E-B2A0-9A844B7B344C}"/>
              </a:ext>
            </a:extLst>
          </p:cNvPr>
          <p:cNvSpPr txBox="1"/>
          <p:nvPr/>
        </p:nvSpPr>
        <p:spPr>
          <a:xfrm>
            <a:off x="548417" y="3028224"/>
            <a:ext cx="3129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оммуникационные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риски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возникающие в процессе общения и межличностного взаимодействия пользователей сетей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128588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7" y="734482"/>
            <a:ext cx="9601196" cy="1303867"/>
          </a:xfrm>
        </p:spPr>
        <p:txBody>
          <a:bodyPr>
            <a:noAutofit/>
          </a:bodyPr>
          <a:lstStyle/>
          <a:p>
            <a:r>
              <a:rPr lang="ru-RU" sz="3200" b="1" u="sng" dirty="0" err="1">
                <a:solidFill>
                  <a:srgbClr val="FF0000"/>
                </a:solidFill>
              </a:rPr>
              <a:t>Секстинг</a:t>
            </a:r>
            <a:r>
              <a:rPr lang="ru-RU" sz="3200" b="1" dirty="0"/>
              <a:t> — это </a:t>
            </a:r>
            <a:r>
              <a:rPr lang="ru-RU" sz="3200" b="1" u="sng" dirty="0">
                <a:solidFill>
                  <a:srgbClr val="FF0000"/>
                </a:solidFill>
              </a:rPr>
              <a:t>обмен интимными сообщениями и </a:t>
            </a:r>
            <a:r>
              <a:rPr lang="ru-RU" sz="3200" b="1" u="sng" dirty="0" smtClean="0">
                <a:solidFill>
                  <a:srgbClr val="FF0000"/>
                </a:solidFill>
              </a:rPr>
              <a:t>фотографиями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0447" y="2493665"/>
            <a:ext cx="4114799" cy="33189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Опасность</a:t>
            </a:r>
            <a:r>
              <a:rPr lang="ru-RU" u="sng" dirty="0" smtClean="0">
                <a:solidFill>
                  <a:srgbClr val="FF0000"/>
                </a:solidFill>
              </a:rPr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дальнейшая рассылка </a:t>
            </a:r>
            <a:br>
              <a:rPr lang="ru-RU" b="1" dirty="0" smtClean="0"/>
            </a:br>
            <a:r>
              <a:rPr lang="ru-RU" b="1" dirty="0" smtClean="0"/>
              <a:t>без согласия;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шантаж интимными фото;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err="1" smtClean="0"/>
              <a:t>кибербуллинг</a:t>
            </a:r>
            <a:r>
              <a:rPr lang="ru-RU" b="1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/>
              <a:t>с</a:t>
            </a:r>
            <a:r>
              <a:rPr lang="ru-RU" b="1" dirty="0" smtClean="0"/>
              <a:t>ексуальные домогательства;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/>
              <a:t>с</a:t>
            </a:r>
            <a:r>
              <a:rPr lang="ru-RU" b="1" dirty="0" smtClean="0"/>
              <a:t>клонение к суициду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dirty="0"/>
          </a:p>
        </p:txBody>
      </p:sp>
      <p:grpSp>
        <p:nvGrpSpPr>
          <p:cNvPr id="4" name="Группа 3" descr="круги со стрелками">
            <a:extLst>
              <a:ext uri="{FF2B5EF4-FFF2-40B4-BE49-F238E27FC236}">
                <a16:creationId xmlns:a16="http://schemas.microsoft.com/office/drawing/2014/main" xmlns="" id="{73BF2C22-C177-4C40-9FA1-763520599CBB}"/>
              </a:ext>
            </a:extLst>
          </p:cNvPr>
          <p:cNvGrpSpPr/>
          <p:nvPr/>
        </p:nvGrpSpPr>
        <p:grpSpPr>
          <a:xfrm>
            <a:off x="3135421" y="2785475"/>
            <a:ext cx="1294479" cy="2619698"/>
            <a:chOff x="382696" y="397684"/>
            <a:chExt cx="1294479" cy="2619698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3E1D8AD8-EE3F-4385-8BF4-DE829C25C69A}"/>
                </a:ext>
              </a:extLst>
            </p:cNvPr>
            <p:cNvGrpSpPr/>
            <p:nvPr/>
          </p:nvGrpSpPr>
          <p:grpSpPr>
            <a:xfrm>
              <a:off x="391213" y="397684"/>
              <a:ext cx="1285962" cy="687600"/>
              <a:chOff x="385763" y="1277938"/>
              <a:chExt cx="1285962" cy="687600"/>
            </a:xfrm>
            <a:solidFill>
              <a:schemeClr val="accent1"/>
            </a:solidFill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08F576EF-90D9-4943-AD59-97E179A8BA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 userDrawn="1"/>
            </p:nvSpPr>
            <p:spPr>
              <a:xfrm>
                <a:off x="385763" y="1277938"/>
                <a:ext cx="687600" cy="687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E2719922-04BF-4752-B2B4-E09CCB9C2C5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 userDrawn="1"/>
            </p:nvSpPr>
            <p:spPr>
              <a:xfrm>
                <a:off x="981718" y="1453444"/>
                <a:ext cx="490859" cy="3365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xmlns="" id="{74057AA9-EA84-4302-9384-6A23E315F7B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 userDrawn="1"/>
            </p:nvSpPr>
            <p:spPr>
              <a:xfrm rot="5400000">
                <a:off x="1311294" y="1522164"/>
                <a:ext cx="521714" cy="19914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  <p:sp>
          <p:nvSpPr>
            <p:cNvPr id="6" name="Oval 22">
              <a:extLst>
                <a:ext uri="{FF2B5EF4-FFF2-40B4-BE49-F238E27FC236}">
                  <a16:creationId xmlns:a16="http://schemas.microsoft.com/office/drawing/2014/main" xmlns="" id="{D9D709A7-36F3-490C-992A-592A4B232D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flipH="1">
              <a:off x="983447" y="1050765"/>
              <a:ext cx="687600" cy="687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xmlns="" id="{01C60DF2-3BE6-4737-ABFD-5D870BDA3C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flipH="1">
              <a:off x="584233" y="1226271"/>
              <a:ext cx="490859" cy="3365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" name="Isosceles Triangle 24">
              <a:extLst>
                <a:ext uri="{FF2B5EF4-FFF2-40B4-BE49-F238E27FC236}">
                  <a16:creationId xmlns:a16="http://schemas.microsoft.com/office/drawing/2014/main" xmlns="" id="{065DE5F5-4F75-4EFD-B220-257C6339F6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16200000" flipH="1">
              <a:off x="223802" y="1294991"/>
              <a:ext cx="521714" cy="19914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9" name="Oval 25">
              <a:extLst>
                <a:ext uri="{FF2B5EF4-FFF2-40B4-BE49-F238E27FC236}">
                  <a16:creationId xmlns:a16="http://schemas.microsoft.com/office/drawing/2014/main" xmlns="" id="{70BCFC15-3A8B-452D-80AF-9673366EB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2696" y="1698148"/>
              <a:ext cx="687600" cy="687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0" name="Rectangle 26">
              <a:extLst>
                <a:ext uri="{FF2B5EF4-FFF2-40B4-BE49-F238E27FC236}">
                  <a16:creationId xmlns:a16="http://schemas.microsoft.com/office/drawing/2014/main" xmlns="" id="{A2CD33FE-368F-4EE1-A7E6-9EF0B7E015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978651" y="1873654"/>
              <a:ext cx="490859" cy="3365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xmlns="" id="{13CFC791-FE6B-43F3-89D6-05B4FFA4E7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5400000">
              <a:off x="1308227" y="1942374"/>
              <a:ext cx="521714" cy="19914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DFE4BAA4-56D6-4CD6-9546-D5972A15BA6C}"/>
                </a:ext>
              </a:extLst>
            </p:cNvPr>
            <p:cNvGrpSpPr/>
            <p:nvPr/>
          </p:nvGrpSpPr>
          <p:grpSpPr>
            <a:xfrm flipH="1">
              <a:off x="382696" y="2329782"/>
              <a:ext cx="1285962" cy="687600"/>
              <a:chOff x="385763" y="1277938"/>
              <a:chExt cx="1285962" cy="687600"/>
            </a:xfrm>
            <a:solidFill>
              <a:schemeClr val="accent4"/>
            </a:solidFill>
          </p:grpSpPr>
          <p:sp>
            <p:nvSpPr>
              <p:cNvPr id="17" name="Oval 29">
                <a:extLst>
                  <a:ext uri="{FF2B5EF4-FFF2-40B4-BE49-F238E27FC236}">
                    <a16:creationId xmlns:a16="http://schemas.microsoft.com/office/drawing/2014/main" xmlns="" id="{694825F8-7DA7-4F51-B638-471DA35C37D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 userDrawn="1"/>
            </p:nvSpPr>
            <p:spPr>
              <a:xfrm>
                <a:off x="385763" y="1277938"/>
                <a:ext cx="687600" cy="687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18" name="Rectangle 30">
                <a:extLst>
                  <a:ext uri="{FF2B5EF4-FFF2-40B4-BE49-F238E27FC236}">
                    <a16:creationId xmlns:a16="http://schemas.microsoft.com/office/drawing/2014/main" xmlns="" id="{E37B4423-EAE8-4F13-8345-2726B0CEAFE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 userDrawn="1"/>
            </p:nvSpPr>
            <p:spPr>
              <a:xfrm>
                <a:off x="981718" y="1453444"/>
                <a:ext cx="490859" cy="3365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19" name="Isosceles Triangle 31">
                <a:extLst>
                  <a:ext uri="{FF2B5EF4-FFF2-40B4-BE49-F238E27FC236}">
                    <a16:creationId xmlns:a16="http://schemas.microsoft.com/office/drawing/2014/main" xmlns="" id="{FF955A05-BA50-4735-9046-2F7716DFCEB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 userDrawn="1"/>
            </p:nvSpPr>
            <p:spPr>
              <a:xfrm rot="5400000">
                <a:off x="1311294" y="1522164"/>
                <a:ext cx="521714" cy="19914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  <p:sp>
          <p:nvSpPr>
            <p:cNvPr id="13" name="Oval 45">
              <a:extLst>
                <a:ext uri="{FF2B5EF4-FFF2-40B4-BE49-F238E27FC236}">
                  <a16:creationId xmlns:a16="http://schemas.microsoft.com/office/drawing/2014/main" xmlns="" id="{E06BEFA9-F9B7-41F1-A772-4959AE05A7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465013" y="471484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4" name="Oval 46">
              <a:extLst>
                <a:ext uri="{FF2B5EF4-FFF2-40B4-BE49-F238E27FC236}">
                  <a16:creationId xmlns:a16="http://schemas.microsoft.com/office/drawing/2014/main" xmlns="" id="{EA29A490-1275-4B07-98CC-0682607EF3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057247" y="1124565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5" name="Oval 47">
              <a:extLst>
                <a:ext uri="{FF2B5EF4-FFF2-40B4-BE49-F238E27FC236}">
                  <a16:creationId xmlns:a16="http://schemas.microsoft.com/office/drawing/2014/main" xmlns="" id="{6D7889C0-4E04-45A9-9D80-6BD0A81E06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456496" y="1771948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6" name="Oval 48">
              <a:extLst>
                <a:ext uri="{FF2B5EF4-FFF2-40B4-BE49-F238E27FC236}">
                  <a16:creationId xmlns:a16="http://schemas.microsoft.com/office/drawing/2014/main" xmlns="" id="{F600977D-8DBA-4CFE-BE48-9FCEEDCAA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054858" y="2403582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885825" y="2579051"/>
            <a:ext cx="1990725" cy="14455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Каждый </a:t>
            </a:r>
            <a:r>
              <a:rPr lang="ru-RU" b="1" dirty="0" smtClean="0">
                <a:solidFill>
                  <a:srgbClr val="FF0000"/>
                </a:solidFill>
              </a:rPr>
              <a:t>7-й</a:t>
            </a:r>
            <a:r>
              <a:rPr lang="ru-RU" b="1" dirty="0" smtClean="0">
                <a:solidFill>
                  <a:schemeClr val="tx1"/>
                </a:solidFill>
              </a:rPr>
              <a:t> подросток </a:t>
            </a:r>
            <a:r>
              <a:rPr lang="ru-RU" b="1" dirty="0" smtClean="0">
                <a:solidFill>
                  <a:srgbClr val="FF0000"/>
                </a:solidFill>
              </a:rPr>
              <a:t>отправляет </a:t>
            </a:r>
            <a:r>
              <a:rPr lang="ru-RU" b="1" dirty="0" smtClean="0">
                <a:solidFill>
                  <a:schemeClr val="tx1"/>
                </a:solidFill>
              </a:rPr>
              <a:t>интимные фото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00575" y="2579051"/>
            <a:ext cx="1990725" cy="14455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Цель: построение отношений, </a:t>
            </a:r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ривлечение внимания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85822" y="4233484"/>
            <a:ext cx="1990725" cy="15087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Каждый </a:t>
            </a:r>
            <a:r>
              <a:rPr lang="ru-RU" b="1" dirty="0" smtClean="0">
                <a:solidFill>
                  <a:srgbClr val="FF0000"/>
                </a:solidFill>
              </a:rPr>
              <a:t>4-й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подросток </a:t>
            </a:r>
            <a:r>
              <a:rPr lang="ru-RU" b="1" dirty="0" smtClean="0">
                <a:solidFill>
                  <a:srgbClr val="FF0000"/>
                </a:solidFill>
              </a:rPr>
              <a:t>получает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интимные </a:t>
            </a:r>
            <a:r>
              <a:rPr lang="ru-RU" b="1" dirty="0">
                <a:solidFill>
                  <a:schemeClr val="tx1"/>
                </a:solidFill>
              </a:rPr>
              <a:t>фото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00575" y="4233483"/>
            <a:ext cx="1990725" cy="15087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Цель: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изучение сексуальности, тела, идентичности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299" y="1408219"/>
            <a:ext cx="1824391" cy="117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4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безопасности при </a:t>
            </a:r>
            <a:r>
              <a:rPr lang="ru-RU" dirty="0" err="1" smtClean="0"/>
              <a:t>секстинге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3" descr="спираль">
            <a:extLst>
              <a:ext uri="{FF2B5EF4-FFF2-40B4-BE49-F238E27FC236}">
                <a16:creationId xmlns:a16="http://schemas.microsoft.com/office/drawing/2014/main" xmlns="" id="{72153955-D5F2-4306-97BE-8D8A439ED72F}"/>
              </a:ext>
            </a:extLst>
          </p:cNvPr>
          <p:cNvGrpSpPr/>
          <p:nvPr/>
        </p:nvGrpSpPr>
        <p:grpSpPr>
          <a:xfrm>
            <a:off x="1606550" y="2609851"/>
            <a:ext cx="9204325" cy="3286125"/>
            <a:chOff x="2568576" y="2333561"/>
            <a:chExt cx="1663700" cy="2011915"/>
          </a:xfrm>
        </p:grpSpPr>
        <p:sp>
          <p:nvSpPr>
            <p:cNvPr id="5" name="Freeform 209">
              <a:extLst>
                <a:ext uri="{FF2B5EF4-FFF2-40B4-BE49-F238E27FC236}">
                  <a16:creationId xmlns:a16="http://schemas.microsoft.com/office/drawing/2014/main" xmlns="" id="{BE20C1F2-B485-4165-9D05-9F072D5EBD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576" y="2895601"/>
              <a:ext cx="1663700" cy="811213"/>
            </a:xfrm>
            <a:custGeom>
              <a:avLst/>
              <a:gdLst>
                <a:gd name="T0" fmla="*/ 1048 w 1048"/>
                <a:gd name="T1" fmla="*/ 511 h 511"/>
                <a:gd name="T2" fmla="*/ 0 w 1048"/>
                <a:gd name="T3" fmla="*/ 190 h 511"/>
                <a:gd name="T4" fmla="*/ 0 w 1048"/>
                <a:gd name="T5" fmla="*/ 0 h 511"/>
                <a:gd name="T6" fmla="*/ 1048 w 1048"/>
                <a:gd name="T7" fmla="*/ 322 h 511"/>
                <a:gd name="T8" fmla="*/ 1048 w 1048"/>
                <a:gd name="T9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511">
                  <a:moveTo>
                    <a:pt x="1048" y="511"/>
                  </a:moveTo>
                  <a:lnTo>
                    <a:pt x="0" y="190"/>
                  </a:lnTo>
                  <a:lnTo>
                    <a:pt x="0" y="0"/>
                  </a:lnTo>
                  <a:lnTo>
                    <a:pt x="1048" y="322"/>
                  </a:lnTo>
                  <a:lnTo>
                    <a:pt x="1048" y="51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" name="Freeform 204">
              <a:extLst>
                <a:ext uri="{FF2B5EF4-FFF2-40B4-BE49-F238E27FC236}">
                  <a16:creationId xmlns:a16="http://schemas.microsoft.com/office/drawing/2014/main" xmlns="" id="{A2F1DCC6-AD0D-4314-B8F2-7FA0D72856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576" y="2384426"/>
              <a:ext cx="1663700" cy="812800"/>
            </a:xfrm>
            <a:custGeom>
              <a:avLst/>
              <a:gdLst>
                <a:gd name="T0" fmla="*/ 1048 w 1048"/>
                <a:gd name="T1" fmla="*/ 512 h 512"/>
                <a:gd name="T2" fmla="*/ 0 w 1048"/>
                <a:gd name="T3" fmla="*/ 190 h 512"/>
                <a:gd name="T4" fmla="*/ 0 w 1048"/>
                <a:gd name="T5" fmla="*/ 0 h 512"/>
                <a:gd name="T6" fmla="*/ 1048 w 1048"/>
                <a:gd name="T7" fmla="*/ 322 h 512"/>
                <a:gd name="T8" fmla="*/ 1048 w 1048"/>
                <a:gd name="T9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512">
                  <a:moveTo>
                    <a:pt x="1048" y="512"/>
                  </a:moveTo>
                  <a:lnTo>
                    <a:pt x="0" y="190"/>
                  </a:lnTo>
                  <a:lnTo>
                    <a:pt x="0" y="0"/>
                  </a:lnTo>
                  <a:lnTo>
                    <a:pt x="1048" y="322"/>
                  </a:lnTo>
                  <a:lnTo>
                    <a:pt x="1048" y="5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" name="Freeform 206">
              <a:extLst>
                <a:ext uri="{FF2B5EF4-FFF2-40B4-BE49-F238E27FC236}">
                  <a16:creationId xmlns:a16="http://schemas.microsoft.com/office/drawing/2014/main" xmlns="" id="{E5AA9BE8-47EF-4892-9F20-914DB452E8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576" y="2384426"/>
              <a:ext cx="1663700" cy="812800"/>
            </a:xfrm>
            <a:custGeom>
              <a:avLst/>
              <a:gdLst>
                <a:gd name="T0" fmla="*/ 0 w 1048"/>
                <a:gd name="T1" fmla="*/ 0 h 512"/>
                <a:gd name="T2" fmla="*/ 0 w 1048"/>
                <a:gd name="T3" fmla="*/ 190 h 512"/>
                <a:gd name="T4" fmla="*/ 1048 w 1048"/>
                <a:gd name="T5" fmla="*/ 512 h 512"/>
                <a:gd name="T6" fmla="*/ 1048 w 1048"/>
                <a:gd name="T7" fmla="*/ 322 h 512"/>
                <a:gd name="T8" fmla="*/ 0 w 1048"/>
                <a:gd name="T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512">
                  <a:moveTo>
                    <a:pt x="0" y="0"/>
                  </a:moveTo>
                  <a:lnTo>
                    <a:pt x="0" y="190"/>
                  </a:lnTo>
                  <a:lnTo>
                    <a:pt x="1048" y="512"/>
                  </a:lnTo>
                  <a:lnTo>
                    <a:pt x="1048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" name="Freeform 213">
              <a:extLst>
                <a:ext uri="{FF2B5EF4-FFF2-40B4-BE49-F238E27FC236}">
                  <a16:creationId xmlns:a16="http://schemas.microsoft.com/office/drawing/2014/main" xmlns="" id="{D7ABF208-E4B2-4A58-A2FC-13FF8CC978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576" y="3406776"/>
              <a:ext cx="1663700" cy="811213"/>
            </a:xfrm>
            <a:custGeom>
              <a:avLst/>
              <a:gdLst>
                <a:gd name="T0" fmla="*/ 1048 w 1048"/>
                <a:gd name="T1" fmla="*/ 511 h 511"/>
                <a:gd name="T2" fmla="*/ 0 w 1048"/>
                <a:gd name="T3" fmla="*/ 189 h 511"/>
                <a:gd name="T4" fmla="*/ 0 w 1048"/>
                <a:gd name="T5" fmla="*/ 0 h 511"/>
                <a:gd name="T6" fmla="*/ 1048 w 1048"/>
                <a:gd name="T7" fmla="*/ 321 h 511"/>
                <a:gd name="T8" fmla="*/ 1048 w 1048"/>
                <a:gd name="T9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511">
                  <a:moveTo>
                    <a:pt x="1048" y="511"/>
                  </a:moveTo>
                  <a:lnTo>
                    <a:pt x="0" y="189"/>
                  </a:lnTo>
                  <a:lnTo>
                    <a:pt x="0" y="0"/>
                  </a:lnTo>
                  <a:lnTo>
                    <a:pt x="1048" y="321"/>
                  </a:lnTo>
                  <a:lnTo>
                    <a:pt x="1048" y="51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" name="Freeform 205">
              <a:extLst>
                <a:ext uri="{FF2B5EF4-FFF2-40B4-BE49-F238E27FC236}">
                  <a16:creationId xmlns:a16="http://schemas.microsoft.com/office/drawing/2014/main" xmlns="" id="{8B34C7CF-C99A-4742-B19D-7924B0543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576" y="2384426"/>
              <a:ext cx="1663700" cy="812800"/>
            </a:xfrm>
            <a:custGeom>
              <a:avLst/>
              <a:gdLst>
                <a:gd name="T0" fmla="*/ 1048 w 1048"/>
                <a:gd name="T1" fmla="*/ 512 h 512"/>
                <a:gd name="T2" fmla="*/ 0 w 1048"/>
                <a:gd name="T3" fmla="*/ 190 h 512"/>
                <a:gd name="T4" fmla="*/ 0 w 1048"/>
                <a:gd name="T5" fmla="*/ 0 h 512"/>
                <a:gd name="T6" fmla="*/ 1048 w 1048"/>
                <a:gd name="T7" fmla="*/ 322 h 512"/>
                <a:gd name="T8" fmla="*/ 1048 w 1048"/>
                <a:gd name="T9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512">
                  <a:moveTo>
                    <a:pt x="1048" y="512"/>
                  </a:moveTo>
                  <a:lnTo>
                    <a:pt x="0" y="190"/>
                  </a:lnTo>
                  <a:lnTo>
                    <a:pt x="0" y="0"/>
                  </a:lnTo>
                  <a:lnTo>
                    <a:pt x="1048" y="322"/>
                  </a:lnTo>
                  <a:lnTo>
                    <a:pt x="1048" y="5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" name="Freeform 208">
              <a:extLst>
                <a:ext uri="{FF2B5EF4-FFF2-40B4-BE49-F238E27FC236}">
                  <a16:creationId xmlns:a16="http://schemas.microsoft.com/office/drawing/2014/main" xmlns="" id="{D38A4CA3-5B21-42E8-97BD-5D4285BB53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576" y="2384426"/>
              <a:ext cx="1663700" cy="812800"/>
            </a:xfrm>
            <a:custGeom>
              <a:avLst/>
              <a:gdLst>
                <a:gd name="T0" fmla="*/ 0 w 1048"/>
                <a:gd name="T1" fmla="*/ 0 h 512"/>
                <a:gd name="T2" fmla="*/ 0 w 1048"/>
                <a:gd name="T3" fmla="*/ 190 h 512"/>
                <a:gd name="T4" fmla="*/ 1048 w 1048"/>
                <a:gd name="T5" fmla="*/ 512 h 512"/>
                <a:gd name="T6" fmla="*/ 1048 w 1048"/>
                <a:gd name="T7" fmla="*/ 322 h 512"/>
                <a:gd name="T8" fmla="*/ 0 w 1048"/>
                <a:gd name="T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512">
                  <a:moveTo>
                    <a:pt x="0" y="0"/>
                  </a:moveTo>
                  <a:lnTo>
                    <a:pt x="0" y="190"/>
                  </a:lnTo>
                  <a:lnTo>
                    <a:pt x="1048" y="512"/>
                  </a:lnTo>
                  <a:lnTo>
                    <a:pt x="1048" y="3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" name="Freeform 210">
              <a:extLst>
                <a:ext uri="{FF2B5EF4-FFF2-40B4-BE49-F238E27FC236}">
                  <a16:creationId xmlns:a16="http://schemas.microsoft.com/office/drawing/2014/main" xmlns="" id="{2A623FD8-62F6-47C2-9360-FEE8F4B3B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576" y="2895601"/>
              <a:ext cx="1663700" cy="811213"/>
            </a:xfrm>
            <a:custGeom>
              <a:avLst/>
              <a:gdLst>
                <a:gd name="T0" fmla="*/ 1048 w 1048"/>
                <a:gd name="T1" fmla="*/ 511 h 511"/>
                <a:gd name="T2" fmla="*/ 0 w 1048"/>
                <a:gd name="T3" fmla="*/ 190 h 511"/>
                <a:gd name="T4" fmla="*/ 0 w 1048"/>
                <a:gd name="T5" fmla="*/ 0 h 511"/>
                <a:gd name="T6" fmla="*/ 1048 w 1048"/>
                <a:gd name="T7" fmla="*/ 322 h 511"/>
                <a:gd name="T8" fmla="*/ 1048 w 1048"/>
                <a:gd name="T9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511">
                  <a:moveTo>
                    <a:pt x="1048" y="511"/>
                  </a:moveTo>
                  <a:lnTo>
                    <a:pt x="0" y="190"/>
                  </a:lnTo>
                  <a:lnTo>
                    <a:pt x="0" y="0"/>
                  </a:lnTo>
                  <a:lnTo>
                    <a:pt x="1048" y="322"/>
                  </a:lnTo>
                  <a:lnTo>
                    <a:pt x="1048" y="5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" name="Freeform 212">
              <a:extLst>
                <a:ext uri="{FF2B5EF4-FFF2-40B4-BE49-F238E27FC236}">
                  <a16:creationId xmlns:a16="http://schemas.microsoft.com/office/drawing/2014/main" xmlns="" id="{CCE0649D-A617-4D5B-B81F-E3963E164F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576" y="2895601"/>
              <a:ext cx="1663700" cy="811213"/>
            </a:xfrm>
            <a:custGeom>
              <a:avLst/>
              <a:gdLst>
                <a:gd name="T0" fmla="*/ 0 w 1048"/>
                <a:gd name="T1" fmla="*/ 0 h 511"/>
                <a:gd name="T2" fmla="*/ 0 w 1048"/>
                <a:gd name="T3" fmla="*/ 190 h 511"/>
                <a:gd name="T4" fmla="*/ 1048 w 1048"/>
                <a:gd name="T5" fmla="*/ 511 h 511"/>
                <a:gd name="T6" fmla="*/ 1048 w 1048"/>
                <a:gd name="T7" fmla="*/ 322 h 511"/>
                <a:gd name="T8" fmla="*/ 0 w 1048"/>
                <a:gd name="T9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511">
                  <a:moveTo>
                    <a:pt x="0" y="0"/>
                  </a:moveTo>
                  <a:lnTo>
                    <a:pt x="0" y="190"/>
                  </a:lnTo>
                  <a:lnTo>
                    <a:pt x="1048" y="511"/>
                  </a:lnTo>
                  <a:lnTo>
                    <a:pt x="1048" y="3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" name="Freeform 214">
              <a:extLst>
                <a:ext uri="{FF2B5EF4-FFF2-40B4-BE49-F238E27FC236}">
                  <a16:creationId xmlns:a16="http://schemas.microsoft.com/office/drawing/2014/main" xmlns="" id="{1654B33D-B43B-4931-AB8C-2178B0AEF2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576" y="3406776"/>
              <a:ext cx="1663700" cy="811213"/>
            </a:xfrm>
            <a:custGeom>
              <a:avLst/>
              <a:gdLst>
                <a:gd name="T0" fmla="*/ 1048 w 1048"/>
                <a:gd name="T1" fmla="*/ 511 h 511"/>
                <a:gd name="T2" fmla="*/ 0 w 1048"/>
                <a:gd name="T3" fmla="*/ 189 h 511"/>
                <a:gd name="T4" fmla="*/ 0 w 1048"/>
                <a:gd name="T5" fmla="*/ 0 h 511"/>
                <a:gd name="T6" fmla="*/ 1048 w 1048"/>
                <a:gd name="T7" fmla="*/ 321 h 511"/>
                <a:gd name="T8" fmla="*/ 1048 w 1048"/>
                <a:gd name="T9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511">
                  <a:moveTo>
                    <a:pt x="1048" y="511"/>
                  </a:moveTo>
                  <a:lnTo>
                    <a:pt x="0" y="189"/>
                  </a:lnTo>
                  <a:lnTo>
                    <a:pt x="0" y="0"/>
                  </a:lnTo>
                  <a:lnTo>
                    <a:pt x="1048" y="321"/>
                  </a:lnTo>
                  <a:lnTo>
                    <a:pt x="1048" y="5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" name="Freeform 216">
              <a:extLst>
                <a:ext uri="{FF2B5EF4-FFF2-40B4-BE49-F238E27FC236}">
                  <a16:creationId xmlns:a16="http://schemas.microsoft.com/office/drawing/2014/main" xmlns="" id="{72DF2CFA-7324-4A5C-9557-1FBB5D20BF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576" y="3406776"/>
              <a:ext cx="1663700" cy="811213"/>
            </a:xfrm>
            <a:custGeom>
              <a:avLst/>
              <a:gdLst>
                <a:gd name="T0" fmla="*/ 0 w 1048"/>
                <a:gd name="T1" fmla="*/ 0 h 511"/>
                <a:gd name="T2" fmla="*/ 0 w 1048"/>
                <a:gd name="T3" fmla="*/ 189 h 511"/>
                <a:gd name="T4" fmla="*/ 1048 w 1048"/>
                <a:gd name="T5" fmla="*/ 511 h 511"/>
                <a:gd name="T6" fmla="*/ 1048 w 1048"/>
                <a:gd name="T7" fmla="*/ 321 h 511"/>
                <a:gd name="T8" fmla="*/ 0 w 1048"/>
                <a:gd name="T9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511">
                  <a:moveTo>
                    <a:pt x="0" y="0"/>
                  </a:moveTo>
                  <a:lnTo>
                    <a:pt x="0" y="189"/>
                  </a:lnTo>
                  <a:lnTo>
                    <a:pt x="1048" y="511"/>
                  </a:lnTo>
                  <a:lnTo>
                    <a:pt x="1048" y="32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" name="Rectangle 222">
              <a:extLst>
                <a:ext uri="{FF2B5EF4-FFF2-40B4-BE49-F238E27FC236}">
                  <a16:creationId xmlns:a16="http://schemas.microsoft.com/office/drawing/2014/main" xmlns="" id="{3A451BB7-ED93-41F1-9A88-651F5E0BFC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576" y="2895601"/>
              <a:ext cx="1663700" cy="4056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" name="Rectangle 224">
              <a:extLst>
                <a:ext uri="{FF2B5EF4-FFF2-40B4-BE49-F238E27FC236}">
                  <a16:creationId xmlns:a16="http://schemas.microsoft.com/office/drawing/2014/main" xmlns="" id="{E5739F06-6F57-4F7F-B32F-4C6D8D7036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576" y="3916363"/>
              <a:ext cx="1663700" cy="4291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" name="Rectangle 223">
              <a:extLst>
                <a:ext uri="{FF2B5EF4-FFF2-40B4-BE49-F238E27FC236}">
                  <a16:creationId xmlns:a16="http://schemas.microsoft.com/office/drawing/2014/main" xmlns="" id="{6226163E-3E0C-4300-809D-5059CCA8C6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576" y="3406776"/>
              <a:ext cx="1663700" cy="4073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" name="Rectangle 221">
              <a:extLst>
                <a:ext uri="{FF2B5EF4-FFF2-40B4-BE49-F238E27FC236}">
                  <a16:creationId xmlns:a16="http://schemas.microsoft.com/office/drawing/2014/main" xmlns="" id="{8E1FDEB8-DBFF-40D6-96BF-F6963EE978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576" y="2333561"/>
              <a:ext cx="1663700" cy="45726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r>
                <a:rPr lang="ru-RU" sz="2000" b="1" dirty="0" smtClean="0">
                  <a:solidFill>
                    <a:schemeClr val="bg1"/>
                  </a:solidFill>
                </a:rPr>
                <a:t>Сохраняйте анонимность: фото не должно содержать персональных данных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606550" y="3548293"/>
            <a:ext cx="8718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Удаляйте метаданные </a:t>
            </a:r>
            <a:r>
              <a:rPr lang="ru-RU" sz="2000" b="1" dirty="0">
                <a:solidFill>
                  <a:schemeClr val="bg1"/>
                </a:solidFill>
              </a:rPr>
              <a:t>фото — </a:t>
            </a:r>
            <a:r>
              <a:rPr lang="ru-RU" sz="2000" b="1" dirty="0" smtClean="0">
                <a:solidFill>
                  <a:schemeClr val="bg1"/>
                </a:solidFill>
              </a:rPr>
              <a:t>скрытую информацию </a:t>
            </a:r>
            <a:r>
              <a:rPr lang="ru-RU" sz="2000" b="1" dirty="0">
                <a:solidFill>
                  <a:schemeClr val="bg1"/>
                </a:solidFill>
              </a:rPr>
              <a:t>о сделанном снимке (авторство, местоположение, дата </a:t>
            </a:r>
            <a:r>
              <a:rPr lang="ru-RU" sz="2000" b="1" dirty="0" smtClean="0">
                <a:solidFill>
                  <a:schemeClr val="bg1"/>
                </a:solidFill>
              </a:rPr>
              <a:t>создания и иное)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06550" y="4381727"/>
            <a:ext cx="8718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Удаляйте </a:t>
            </a:r>
            <a:r>
              <a:rPr lang="ru-RU" sz="2000" b="1" dirty="0">
                <a:solidFill>
                  <a:schemeClr val="bg1"/>
                </a:solidFill>
              </a:rPr>
              <a:t>интимный контент из чатов не только у себя, но и у </a:t>
            </a:r>
            <a:r>
              <a:rPr lang="ru-RU" sz="2000" b="1" dirty="0" smtClean="0">
                <a:solidFill>
                  <a:schemeClr val="bg1"/>
                </a:solidFill>
              </a:rPr>
              <a:t>партнера. Установите таймер самоуничтожения информации.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06549" y="5214053"/>
            <a:ext cx="9128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Используйте </a:t>
            </a:r>
            <a:r>
              <a:rPr lang="ru-RU" sz="2000" b="1" dirty="0">
                <a:solidFill>
                  <a:schemeClr val="bg1"/>
                </a:solidFill>
              </a:rPr>
              <a:t>для </a:t>
            </a:r>
            <a:r>
              <a:rPr lang="ru-RU" sz="2000" b="1" dirty="0" err="1">
                <a:solidFill>
                  <a:schemeClr val="bg1"/>
                </a:solidFill>
              </a:rPr>
              <a:t>секстинга</a:t>
            </a:r>
            <a:r>
              <a:rPr lang="ru-RU" sz="2000" b="1" dirty="0">
                <a:solidFill>
                  <a:schemeClr val="bg1"/>
                </a:solidFill>
              </a:rPr>
              <a:t> мессенджеры, где </a:t>
            </a:r>
            <a:r>
              <a:rPr lang="ru-RU" sz="2000" b="1" dirty="0" smtClean="0">
                <a:solidFill>
                  <a:schemeClr val="bg1"/>
                </a:solidFill>
              </a:rPr>
              <a:t>функции скриншота  недоступны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0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1458</TotalTime>
  <Words>905</Words>
  <Application>Microsoft Office PowerPoint</Application>
  <PresentationFormat>Произвольный</PresentationFormat>
  <Paragraphs>135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Натуральные материалы</vt:lpstr>
      <vt:lpstr>ПОЛОВАЯ НЕПРИКОСНОВЕННОСТЬ НЕСОВЕРШЕННОЛЕТНИХ Виды Ответственность  Способы защиты</vt:lpstr>
      <vt:lpstr>              ПОЛОВАЯ НЕПРИКОСНОВЕННОСТЬ НЕСОВЕРШЕННОЛЕТНИХ   …устанавливаемый нормами уголовного законодательства полный запрет  на любые формы сексуальные посягательства с несовершеннолетними лицами,  не достигшими шестнадцатилетнего возраста </vt:lpstr>
      <vt:lpstr>Презентация PowerPoint</vt:lpstr>
      <vt:lpstr>Презентация PowerPoint</vt:lpstr>
      <vt:lpstr>Презентация PowerPoint</vt:lpstr>
      <vt:lpstr>СПОСОБЫ ЗАЩИТЫ</vt:lpstr>
      <vt:lpstr>Переписка в сети «Интернет» на сексуальные темы,  в том числе склонение несовершеннолетнего  к обнажению тела и пересылке фотографий  и видеозаписей интимного характера. Размещение личных интимных фотографий/видеозаписей в социальных сетях и мессенджерах</vt:lpstr>
      <vt:lpstr>Секстинг — это обмен интимными сообщениями и фотографиями</vt:lpstr>
      <vt:lpstr>Правила безопасности при секстинге</vt:lpstr>
      <vt:lpstr>Груминг— создание взрослым человеком доверительных отношений с ребёнком или подростком с целью склонить его к сексуальным отношениям. Онлайн-груминг преследует цель получения интимных фото/видео ребенка для последующего шантажа и вымогательства у него денег или более интимных материалов, встреч</vt:lpstr>
      <vt:lpstr>Секстинг и груминг-что делать? </vt:lpstr>
      <vt:lpstr>Что делать родителям?</vt:lpstr>
      <vt:lpstr>          Что делать?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01 PC</dc:creator>
  <cp:lastModifiedBy>Ipatova-PC</cp:lastModifiedBy>
  <cp:revision>63</cp:revision>
  <cp:lastPrinted>2023-01-17T06:17:15Z</cp:lastPrinted>
  <dcterms:created xsi:type="dcterms:W3CDTF">2023-01-11T11:27:05Z</dcterms:created>
  <dcterms:modified xsi:type="dcterms:W3CDTF">2023-01-17T12:00:04Z</dcterms:modified>
</cp:coreProperties>
</file>