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7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7542" y="498728"/>
            <a:ext cx="6830695" cy="528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010054" cy="14376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2116" y="162305"/>
            <a:ext cx="6997700" cy="894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2175" y="1617725"/>
            <a:ext cx="7580630" cy="4036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nakcomplect.ru/reanimaciya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6200"/>
            <a:ext cx="9144000" cy="685799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41667" y="457200"/>
            <a:ext cx="7860665" cy="3502241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065" marR="5080" algn="ctr">
              <a:lnSpc>
                <a:spcPts val="4860"/>
              </a:lnSpc>
              <a:spcBef>
                <a:spcPts val="710"/>
              </a:spcBef>
            </a:pPr>
            <a:r>
              <a:rPr sz="4500" b="1" dirty="0">
                <a:solidFill>
                  <a:srgbClr val="FF0000"/>
                </a:solidFill>
                <a:latin typeface="Calibri Light"/>
                <a:cs typeface="Calibri Light"/>
              </a:rPr>
              <a:t>Оказание</a:t>
            </a:r>
            <a:r>
              <a:rPr sz="4500" b="1" spc="-5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500" b="1" dirty="0">
                <a:solidFill>
                  <a:srgbClr val="FF0000"/>
                </a:solidFill>
                <a:latin typeface="Calibri Light"/>
                <a:cs typeface="Calibri Light"/>
              </a:rPr>
              <a:t>первой</a:t>
            </a:r>
            <a:r>
              <a:rPr sz="4500" b="1" spc="-1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500" b="1" spc="-10" dirty="0">
                <a:solidFill>
                  <a:srgbClr val="FF0000"/>
                </a:solidFill>
                <a:latin typeface="Calibri Light"/>
                <a:cs typeface="Calibri Light"/>
              </a:rPr>
              <a:t>(доврачебной) </a:t>
            </a:r>
            <a:r>
              <a:rPr sz="4500" b="1" spc="-10" dirty="0" err="1">
                <a:solidFill>
                  <a:srgbClr val="FF0000"/>
                </a:solidFill>
                <a:latin typeface="Calibri Light"/>
                <a:cs typeface="Calibri Light"/>
              </a:rPr>
              <a:t>помощи</a:t>
            </a:r>
            <a:endParaRPr lang="ru-RU" sz="4500" b="1" spc="-10" dirty="0">
              <a:solidFill>
                <a:srgbClr val="FF0000"/>
              </a:solidFill>
              <a:latin typeface="Calibri Light"/>
              <a:cs typeface="Calibri Light"/>
            </a:endParaRPr>
          </a:p>
          <a:p>
            <a:pPr marL="12065" marR="5080" algn="ctr">
              <a:lnSpc>
                <a:spcPts val="4860"/>
              </a:lnSpc>
              <a:spcBef>
                <a:spcPts val="710"/>
              </a:spcBef>
            </a:pPr>
            <a:endParaRPr lang="ru-RU" sz="4500" spc="-10" dirty="0">
              <a:latin typeface="Calibri Light"/>
              <a:cs typeface="Calibri Light"/>
            </a:endParaRPr>
          </a:p>
          <a:p>
            <a:pPr marL="12065" marR="5080" algn="ctr">
              <a:lnSpc>
                <a:spcPts val="4860"/>
              </a:lnSpc>
              <a:spcBef>
                <a:spcPts val="710"/>
              </a:spcBef>
            </a:pPr>
            <a:endParaRPr lang="ru-RU" sz="4500" spc="-10" dirty="0">
              <a:latin typeface="Calibri Light"/>
              <a:cs typeface="Calibri Light"/>
            </a:endParaRPr>
          </a:p>
          <a:p>
            <a:pPr marL="12065" marR="5080" algn="ctr">
              <a:lnSpc>
                <a:spcPts val="4860"/>
              </a:lnSpc>
              <a:spcBef>
                <a:spcPts val="710"/>
              </a:spcBef>
            </a:pPr>
            <a:r>
              <a:rPr lang="ru-RU" sz="4500" u="sng" spc="-10" dirty="0">
                <a:highlight>
                  <a:srgbClr val="00FF00"/>
                </a:highlight>
                <a:latin typeface="Calibri Light"/>
                <a:cs typeface="Calibri Light"/>
              </a:rPr>
              <a:t>Орлов Денис Павлович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403445"/>
            <a:ext cx="706821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highlight>
                  <a:srgbClr val="FF0000"/>
                </a:highlight>
              </a:rPr>
              <a:t>Действия</a:t>
            </a:r>
            <a:r>
              <a:rPr spc="-15" dirty="0">
                <a:highlight>
                  <a:srgbClr val="FF0000"/>
                </a:highlight>
              </a:rPr>
              <a:t> </a:t>
            </a:r>
            <a:r>
              <a:rPr dirty="0">
                <a:highlight>
                  <a:srgbClr val="FF0000"/>
                </a:highlight>
              </a:rPr>
              <a:t>по</a:t>
            </a:r>
            <a:r>
              <a:rPr spc="-15" dirty="0">
                <a:highlight>
                  <a:srgbClr val="FF0000"/>
                </a:highlight>
              </a:rPr>
              <a:t> </a:t>
            </a:r>
            <a:r>
              <a:rPr dirty="0">
                <a:highlight>
                  <a:srgbClr val="FF0000"/>
                </a:highlight>
              </a:rPr>
              <a:t>оказанию</a:t>
            </a:r>
            <a:r>
              <a:rPr spc="-5" dirty="0">
                <a:highlight>
                  <a:srgbClr val="FF0000"/>
                </a:highlight>
              </a:rPr>
              <a:t> </a:t>
            </a:r>
            <a:r>
              <a:rPr dirty="0">
                <a:highlight>
                  <a:srgbClr val="FF0000"/>
                </a:highlight>
              </a:rPr>
              <a:t>первой</a:t>
            </a:r>
            <a:r>
              <a:rPr spc="-25" dirty="0">
                <a:highlight>
                  <a:srgbClr val="FF0000"/>
                </a:highlight>
              </a:rPr>
              <a:t> </a:t>
            </a:r>
            <a:r>
              <a:rPr spc="-10" dirty="0">
                <a:highlight>
                  <a:srgbClr val="FF0000"/>
                </a:highlight>
              </a:rPr>
              <a:t>помощи</a:t>
            </a:r>
            <a:endParaRPr dirty="0">
              <a:highlight>
                <a:srgbClr val="FF0000"/>
              </a:highligh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590" y="1335760"/>
            <a:ext cx="5246370" cy="77851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185420" algn="l"/>
              </a:tabLst>
            </a:pPr>
            <a:r>
              <a:rPr sz="20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ОБМОРОК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2000" spc="-10" dirty="0">
                <a:latin typeface="Times New Roman"/>
                <a:cs typeface="Times New Roman"/>
              </a:rPr>
              <a:t>Убедитесь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наличии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пульса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сонной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артерии: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590" y="3575050"/>
            <a:ext cx="8110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Times New Roman"/>
                <a:cs typeface="Times New Roman"/>
              </a:rPr>
              <a:t>Освободите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грудную</a:t>
            </a:r>
            <a:r>
              <a:rPr sz="2000" b="1" spc="-8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клетку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от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одежды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расстегните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поясной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ремень: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74135" y="2270760"/>
            <a:ext cx="1796795" cy="11826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65147" y="4600955"/>
            <a:ext cx="3549396" cy="165811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4800" y="169704"/>
            <a:ext cx="5029200" cy="703141"/>
          </a:xfrm>
          <a:prstGeom prst="rect">
            <a:avLst/>
          </a:prstGeom>
        </p:spPr>
        <p:txBody>
          <a:bodyPr vert="horz" wrap="square" lIns="0" tIns="193421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100"/>
              </a:spcBef>
            </a:pPr>
            <a:r>
              <a:rPr sz="3300" u="heavy" spc="-10" dirty="0">
                <a:highlight>
                  <a:srgbClr val="FF0000"/>
                </a:highlight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Обморок</a:t>
            </a:r>
            <a:endParaRPr sz="3300" dirty="0">
              <a:highlight>
                <a:srgbClr val="FF0000"/>
              </a:highlight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44623" y="1647901"/>
            <a:ext cx="424053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Times New Roman"/>
                <a:cs typeface="Times New Roman"/>
              </a:rPr>
              <a:t>Приподнимите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ноги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пострадавшего: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7023" y="2093976"/>
            <a:ext cx="4696968" cy="161086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444623" y="3950589"/>
            <a:ext cx="32804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Надавите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на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болевую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точку: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26664" y="4398264"/>
            <a:ext cx="2113788" cy="167030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115" y="381000"/>
            <a:ext cx="6997700" cy="583955"/>
          </a:xfrm>
          <a:prstGeom prst="rect">
            <a:avLst/>
          </a:prstGeom>
        </p:spPr>
        <p:txBody>
          <a:bodyPr vert="horz" wrap="square" lIns="0" tIns="75387" rIns="0" bIns="0" rtlCol="0">
            <a:spAutoFit/>
          </a:bodyPr>
          <a:lstStyle/>
          <a:p>
            <a:pPr marL="328295" algn="ctr">
              <a:lnSpc>
                <a:spcPct val="100000"/>
              </a:lnSpc>
              <a:spcBef>
                <a:spcPts val="100"/>
              </a:spcBef>
            </a:pPr>
            <a:r>
              <a:rPr sz="3300" b="1" u="sng" spc="-10" dirty="0">
                <a:highlight>
                  <a:srgbClr val="FF0000"/>
                </a:highlight>
              </a:rPr>
              <a:t>Перелом</a:t>
            </a:r>
            <a:endParaRPr sz="3300" b="1" u="sng" dirty="0">
              <a:highlight>
                <a:srgbClr val="FF0000"/>
              </a:highligh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542" y="3759834"/>
            <a:ext cx="7435215" cy="22771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84785" marR="5080" indent="-172720">
              <a:lnSpc>
                <a:spcPts val="2160"/>
              </a:lnSpc>
              <a:spcBef>
                <a:spcPts val="375"/>
              </a:spcBef>
              <a:buFont typeface="Arial MT"/>
              <a:buChar char="•"/>
              <a:tabLst>
                <a:tab pos="185420" algn="l"/>
              </a:tabLst>
            </a:pPr>
            <a:r>
              <a:rPr sz="2000" dirty="0">
                <a:latin typeface="Calibri"/>
                <a:cs typeface="Calibri"/>
              </a:rPr>
              <a:t>На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рисунке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показана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импровизированная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фиксация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при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переломе предплечья.</a:t>
            </a:r>
            <a:endParaRPr sz="20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2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В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случае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открытого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перелома:</a:t>
            </a:r>
            <a:endParaRPr sz="2100">
              <a:latin typeface="Calibri"/>
              <a:cs typeface="Calibri"/>
            </a:endParaRPr>
          </a:p>
          <a:p>
            <a:pPr marL="527685" lvl="1" indent="-172720">
              <a:lnSpc>
                <a:spcPct val="100000"/>
              </a:lnSpc>
              <a:spcBef>
                <a:spcPts val="200"/>
              </a:spcBef>
              <a:buFont typeface="Arial MT"/>
              <a:buChar char="•"/>
              <a:tabLst>
                <a:tab pos="528320" algn="l"/>
              </a:tabLst>
            </a:pPr>
            <a:r>
              <a:rPr sz="1800" dirty="0">
                <a:latin typeface="Calibri"/>
                <a:cs typeface="Calibri"/>
              </a:rPr>
              <a:t>Не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вправляйте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рану</a:t>
            </a:r>
            <a:r>
              <a:rPr sz="1800" spc="-10" dirty="0">
                <a:latin typeface="Calibri"/>
                <a:cs typeface="Calibri"/>
              </a:rPr>
              <a:t> отломки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костей!</a:t>
            </a:r>
            <a:endParaRPr sz="1800">
              <a:latin typeface="Calibri"/>
              <a:cs typeface="Calibri"/>
            </a:endParaRPr>
          </a:p>
          <a:p>
            <a:pPr marL="527685" lvl="1" indent="-172720">
              <a:lnSpc>
                <a:spcPct val="100000"/>
              </a:lnSpc>
              <a:spcBef>
                <a:spcPts val="180"/>
              </a:spcBef>
              <a:buFont typeface="Arial MT"/>
              <a:buChar char="•"/>
              <a:tabLst>
                <a:tab pos="528320" algn="l"/>
              </a:tabLst>
            </a:pPr>
            <a:r>
              <a:rPr sz="1800" dirty="0">
                <a:latin typeface="Calibri"/>
                <a:cs typeface="Calibri"/>
              </a:rPr>
              <a:t>Остановите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кровотечение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(артериальное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венозное).</a:t>
            </a:r>
            <a:endParaRPr sz="1800">
              <a:latin typeface="Calibri"/>
              <a:cs typeface="Calibri"/>
            </a:endParaRPr>
          </a:p>
          <a:p>
            <a:pPr marL="527685" lvl="1" indent="-172720">
              <a:lnSpc>
                <a:spcPct val="100000"/>
              </a:lnSpc>
              <a:spcBef>
                <a:spcPts val="180"/>
              </a:spcBef>
              <a:buFont typeface="Arial MT"/>
              <a:buChar char="•"/>
              <a:tabLst>
                <a:tab pos="528320" algn="l"/>
              </a:tabLst>
            </a:pPr>
            <a:r>
              <a:rPr sz="1800" dirty="0">
                <a:latin typeface="Calibri"/>
                <a:cs typeface="Calibri"/>
              </a:rPr>
              <a:t>Наложите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стерильную</a:t>
            </a:r>
            <a:r>
              <a:rPr sz="1800" spc="-10" dirty="0">
                <a:latin typeface="Calibri"/>
                <a:cs typeface="Calibri"/>
              </a:rPr>
              <a:t> повязку.</a:t>
            </a:r>
            <a:endParaRPr sz="18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Зафиксируйте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конечность.</a:t>
            </a:r>
            <a:endParaRPr sz="2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8267" y="1170621"/>
            <a:ext cx="2025397" cy="247561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7367" y="152400"/>
            <a:ext cx="6997700" cy="690189"/>
          </a:xfrm>
          <a:prstGeom prst="rect">
            <a:avLst/>
          </a:prstGeom>
        </p:spPr>
        <p:txBody>
          <a:bodyPr vert="horz" wrap="square" lIns="0" tIns="180594" rIns="0" bIns="0" rtlCol="0">
            <a:spAutoFit/>
          </a:bodyPr>
          <a:lstStyle/>
          <a:p>
            <a:pPr marL="60325" algn="ctr">
              <a:lnSpc>
                <a:spcPct val="100000"/>
              </a:lnSpc>
              <a:spcBef>
                <a:spcPts val="100"/>
              </a:spcBef>
            </a:pPr>
            <a:r>
              <a:rPr sz="3300" b="1" u="sng" spc="-20" dirty="0">
                <a:highlight>
                  <a:srgbClr val="FF0000"/>
                </a:highlight>
              </a:rPr>
              <a:t>Ожог</a:t>
            </a:r>
            <a:endParaRPr sz="3300" b="1" u="sng" dirty="0">
              <a:highlight>
                <a:srgbClr val="FF0000"/>
              </a:highlight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1573085"/>
            <a:ext cx="9144000" cy="5285105"/>
            <a:chOff x="0" y="1573085"/>
            <a:chExt cx="9144000" cy="5285105"/>
          </a:xfrm>
        </p:grpSpPr>
        <p:sp>
          <p:nvSpPr>
            <p:cNvPr id="4" name="object 4"/>
            <p:cNvSpPr/>
            <p:nvPr/>
          </p:nvSpPr>
          <p:spPr>
            <a:xfrm>
              <a:off x="0" y="1573085"/>
              <a:ext cx="1249045" cy="5285105"/>
            </a:xfrm>
            <a:custGeom>
              <a:avLst/>
              <a:gdLst/>
              <a:ahLst/>
              <a:cxnLst/>
              <a:rect l="l" t="t" r="r" b="b"/>
              <a:pathLst>
                <a:path w="1249045" h="5285105">
                  <a:moveTo>
                    <a:pt x="1248422" y="880884"/>
                  </a:moveTo>
                  <a:lnTo>
                    <a:pt x="0" y="880884"/>
                  </a:lnTo>
                  <a:lnTo>
                    <a:pt x="0" y="2055304"/>
                  </a:lnTo>
                  <a:lnTo>
                    <a:pt x="0" y="3816921"/>
                  </a:lnTo>
                  <a:lnTo>
                    <a:pt x="0" y="5284914"/>
                  </a:lnTo>
                  <a:lnTo>
                    <a:pt x="1248422" y="5284914"/>
                  </a:lnTo>
                  <a:lnTo>
                    <a:pt x="1248422" y="3816921"/>
                  </a:lnTo>
                  <a:lnTo>
                    <a:pt x="1248422" y="2055304"/>
                  </a:lnTo>
                  <a:lnTo>
                    <a:pt x="1248422" y="880884"/>
                  </a:lnTo>
                  <a:close/>
                </a:path>
                <a:path w="1249045" h="5285105">
                  <a:moveTo>
                    <a:pt x="1248422" y="0"/>
                  </a:moveTo>
                  <a:lnTo>
                    <a:pt x="0" y="0"/>
                  </a:lnTo>
                  <a:lnTo>
                    <a:pt x="0" y="880808"/>
                  </a:lnTo>
                  <a:lnTo>
                    <a:pt x="1248422" y="880808"/>
                  </a:lnTo>
                  <a:lnTo>
                    <a:pt x="1248422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48422" y="5390006"/>
              <a:ext cx="7895590" cy="1468120"/>
            </a:xfrm>
            <a:custGeom>
              <a:avLst/>
              <a:gdLst/>
              <a:ahLst/>
              <a:cxnLst/>
              <a:rect l="l" t="t" r="r" b="b"/>
              <a:pathLst>
                <a:path w="7895590" h="1468120">
                  <a:moveTo>
                    <a:pt x="3947287" y="0"/>
                  </a:moveTo>
                  <a:lnTo>
                    <a:pt x="0" y="0"/>
                  </a:lnTo>
                  <a:lnTo>
                    <a:pt x="0" y="1467993"/>
                  </a:lnTo>
                  <a:lnTo>
                    <a:pt x="3947287" y="1467993"/>
                  </a:lnTo>
                  <a:lnTo>
                    <a:pt x="3947287" y="0"/>
                  </a:lnTo>
                  <a:close/>
                </a:path>
                <a:path w="7895590" h="1468120">
                  <a:moveTo>
                    <a:pt x="7895577" y="0"/>
                  </a:moveTo>
                  <a:lnTo>
                    <a:pt x="3947401" y="0"/>
                  </a:lnTo>
                  <a:lnTo>
                    <a:pt x="3947401" y="1467993"/>
                  </a:lnTo>
                  <a:lnTo>
                    <a:pt x="7895577" y="1467993"/>
                  </a:lnTo>
                  <a:lnTo>
                    <a:pt x="7895577" y="0"/>
                  </a:lnTo>
                  <a:close/>
                </a:path>
              </a:pathLst>
            </a:custGeom>
            <a:solidFill>
              <a:srgbClr val="FBEB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0" y="1273175"/>
          <a:ext cx="9142095" cy="5574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7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7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7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370">
                <a:tc>
                  <a:txBody>
                    <a:bodyPr/>
                    <a:lstStyle/>
                    <a:p>
                      <a:pPr marL="138430">
                        <a:lnSpc>
                          <a:spcPts val="137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Степень</a:t>
                      </a:r>
                      <a:r>
                        <a:rPr sz="12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ожога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1450975">
                        <a:lnSpc>
                          <a:spcPts val="1150"/>
                        </a:lnSpc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Поврежденные</a:t>
                      </a:r>
                      <a:r>
                        <a:rPr sz="1000" b="1" spc="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участки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273685" algn="ctr">
                        <a:lnSpc>
                          <a:spcPts val="1150"/>
                        </a:lnSpc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Проявление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744">
                <a:tc>
                  <a:txBody>
                    <a:bodyPr/>
                    <a:lstStyle/>
                    <a:p>
                      <a:pPr marL="65405">
                        <a:lnSpc>
                          <a:spcPts val="2285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90"/>
                        </a:lnSpc>
                        <a:tabLst>
                          <a:tab pos="958850" algn="l"/>
                          <a:tab pos="1670685" algn="l"/>
                          <a:tab pos="2664460" algn="l"/>
                          <a:tab pos="3226435" algn="l"/>
                          <a:tab pos="3824604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Страдает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только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наружный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слой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кожи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-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эпидермис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590"/>
                        </a:lnSpc>
                        <a:tabLst>
                          <a:tab pos="1297305" algn="l"/>
                          <a:tab pos="1851025" algn="l"/>
                          <a:tab pos="2975610" algn="l"/>
                          <a:tab pos="324866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Покраснение,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отек,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припухлость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местное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повышение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температуры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кожи.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115">
                <a:tc>
                  <a:txBody>
                    <a:bodyPr/>
                    <a:lstStyle/>
                    <a:p>
                      <a:pPr marL="65405">
                        <a:lnSpc>
                          <a:spcPts val="229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Страдает</a:t>
                      </a:r>
                      <a:r>
                        <a:rPr sz="1400" spc="4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эпидермис,</a:t>
                      </a:r>
                      <a:r>
                        <a:rPr sz="1400" spc="48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происходит</a:t>
                      </a:r>
                      <a:r>
                        <a:rPr sz="1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его</a:t>
                      </a:r>
                      <a:r>
                        <a:rPr sz="14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отслоение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8580" marR="59055">
                        <a:lnSpc>
                          <a:spcPct val="100000"/>
                        </a:lnSpc>
                        <a:tabLst>
                          <a:tab pos="324485" algn="l"/>
                          <a:tab pos="986155" algn="l"/>
                          <a:tab pos="1428115" algn="l"/>
                          <a:tab pos="1615440" algn="l"/>
                          <a:tab pos="2646045" algn="l"/>
                          <a:tab pos="2856230" algn="l"/>
                        </a:tabLst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образованием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небольших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ненапряженных пузырей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со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светло-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желтым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содержимым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(отслойка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эпидермиса)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just">
                        <a:lnSpc>
                          <a:spcPts val="159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Более</a:t>
                      </a:r>
                      <a:r>
                        <a:rPr sz="1400" spc="33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выраженная</a:t>
                      </a:r>
                      <a:r>
                        <a:rPr sz="1400" spc="33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воспалительная</a:t>
                      </a:r>
                      <a:r>
                        <a:rPr sz="1400" spc="34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реакция.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9215" marR="56515" algn="just">
                        <a:lnSpc>
                          <a:spcPct val="100000"/>
                        </a:lnSpc>
                        <a:tabLst>
                          <a:tab pos="1739264" algn="l"/>
                          <a:tab pos="3518535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Резкая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сильная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боль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сопровождаемая</a:t>
                      </a:r>
                      <a:r>
                        <a:rPr sz="1400" spc="285" dirty="0">
                          <a:latin typeface="Calibri"/>
                          <a:cs typeface="Calibri"/>
                        </a:rPr>
                        <a:t> 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интенсивным</a:t>
                      </a:r>
                      <a:r>
                        <a:rPr sz="1400" spc="13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покраснением кожи.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1489">
                <a:tc>
                  <a:txBody>
                    <a:bodyPr/>
                    <a:lstStyle/>
                    <a:p>
                      <a:pPr marL="65405">
                        <a:lnSpc>
                          <a:spcPts val="229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III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Некроз</a:t>
                      </a:r>
                      <a:r>
                        <a:rPr sz="1400" spc="4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spc="45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омертвение</a:t>
                      </a:r>
                      <a:r>
                        <a:rPr sz="1400" spc="4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всех</a:t>
                      </a:r>
                      <a:r>
                        <a:rPr sz="1400" spc="4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слоев</a:t>
                      </a:r>
                      <a:r>
                        <a:rPr sz="1400" spc="4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кожи,</a:t>
                      </a:r>
                      <a:r>
                        <a:rPr sz="1400" spc="45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кроме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8580" marR="60960">
                        <a:lnSpc>
                          <a:spcPts val="1689"/>
                        </a:lnSpc>
                        <a:spcBef>
                          <a:spcPts val="45"/>
                        </a:spcBef>
                        <a:tabLst>
                          <a:tab pos="847090" algn="l"/>
                          <a:tab pos="1839595" algn="l"/>
                          <a:tab pos="2179320" algn="l"/>
                          <a:tab pos="326644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самого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глубокого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росткового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(пузыри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разрушены,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содержимое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желеобразное)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just">
                        <a:lnSpc>
                          <a:spcPts val="159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Наличие</a:t>
                      </a:r>
                      <a:r>
                        <a:rPr sz="1400" spc="46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пузырей</a:t>
                      </a:r>
                      <a:r>
                        <a:rPr sz="1400" spc="47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резко</a:t>
                      </a:r>
                      <a:r>
                        <a:rPr sz="1400" spc="47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напряженных,</a:t>
                      </a:r>
                      <a:r>
                        <a:rPr sz="1400" spc="46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их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9215" marR="54610" algn="just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содержимое</a:t>
                      </a:r>
                      <a:r>
                        <a:rPr sz="1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темно-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желтого</a:t>
                      </a:r>
                      <a:r>
                        <a:rPr sz="14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цвета</a:t>
                      </a:r>
                      <a:r>
                        <a:rPr sz="1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желеобразной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консистенции.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Много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лопнувших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пузырей;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дно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их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обладает</a:t>
                      </a:r>
                      <a:r>
                        <a:rPr sz="1400" spc="44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пониженной</a:t>
                      </a:r>
                      <a:r>
                        <a:rPr sz="1400" spc="45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чувствительностью</a:t>
                      </a:r>
                      <a:r>
                        <a:rPr sz="1400" spc="45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к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спирту,</a:t>
                      </a:r>
                      <a:r>
                        <a:rPr sz="1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уколам.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4310">
                <a:tc>
                  <a:txBody>
                    <a:bodyPr/>
                    <a:lstStyle/>
                    <a:p>
                      <a:pPr marL="65405">
                        <a:lnSpc>
                          <a:spcPts val="229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III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Глубокий</a:t>
                      </a:r>
                      <a:r>
                        <a:rPr sz="1400" spc="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некроз</a:t>
                      </a:r>
                      <a:r>
                        <a:rPr sz="1400" spc="2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spc="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омертвение</a:t>
                      </a:r>
                      <a:r>
                        <a:rPr sz="1400" spc="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всех</a:t>
                      </a:r>
                      <a:r>
                        <a:rPr sz="1400" spc="2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слоев</a:t>
                      </a:r>
                      <a:r>
                        <a:rPr sz="1400" spc="2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кожи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(пузыри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разрушены,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содержимое кровянистое)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just">
                        <a:lnSpc>
                          <a:spcPts val="159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Пузыри</a:t>
                      </a:r>
                      <a:r>
                        <a:rPr sz="1400" spc="10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наполнены</a:t>
                      </a:r>
                      <a:r>
                        <a:rPr sz="1400" spc="10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жидкостью</a:t>
                      </a:r>
                      <a:r>
                        <a:rPr sz="1400" spc="10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11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кровью,</a:t>
                      </a:r>
                      <a:r>
                        <a:rPr sz="1400" spc="11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дно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69215" marR="55880" algn="just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лопнувших</a:t>
                      </a:r>
                      <a:r>
                        <a:rPr sz="1400" spc="26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пузырей</a:t>
                      </a:r>
                      <a:r>
                        <a:rPr sz="1400" spc="26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тусклое,</a:t>
                      </a:r>
                      <a:r>
                        <a:rPr sz="1400" spc="26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сухое,</a:t>
                      </a:r>
                      <a:r>
                        <a:rPr sz="1400" spc="26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часто</a:t>
                      </a:r>
                      <a:r>
                        <a:rPr sz="1400" spc="26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с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мраморным</a:t>
                      </a:r>
                      <a:r>
                        <a:rPr sz="1400" spc="370" dirty="0">
                          <a:latin typeface="Calibri"/>
                          <a:cs typeface="Calibri"/>
                        </a:rPr>
                        <a:t> 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оттенком;</a:t>
                      </a:r>
                      <a:r>
                        <a:rPr sz="1400" spc="370" dirty="0">
                          <a:latin typeface="Calibri"/>
                          <a:cs typeface="Calibri"/>
                        </a:rPr>
                        <a:t> 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при</a:t>
                      </a:r>
                      <a:r>
                        <a:rPr sz="1400" spc="370" dirty="0">
                          <a:latin typeface="Calibri"/>
                          <a:cs typeface="Calibri"/>
                        </a:rPr>
                        <a:t> 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раздражении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спиртом,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уколами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—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безболезненно.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162305"/>
            <a:ext cx="6122416" cy="687111"/>
          </a:xfrm>
          <a:prstGeom prst="rect">
            <a:avLst/>
          </a:prstGeom>
        </p:spPr>
        <p:txBody>
          <a:bodyPr vert="horz" wrap="square" lIns="0" tIns="177546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</a:pPr>
            <a:r>
              <a:rPr sz="3300" b="1" u="sng" dirty="0">
                <a:highlight>
                  <a:srgbClr val="FF0000"/>
                </a:highlight>
              </a:rPr>
              <a:t>Отрыв</a:t>
            </a:r>
            <a:r>
              <a:rPr sz="3300" b="1" u="sng" spc="-50" dirty="0">
                <a:highlight>
                  <a:srgbClr val="FF0000"/>
                </a:highlight>
              </a:rPr>
              <a:t> </a:t>
            </a:r>
            <a:r>
              <a:rPr sz="3300" b="1" u="sng" dirty="0">
                <a:highlight>
                  <a:srgbClr val="FF0000"/>
                </a:highlight>
              </a:rPr>
              <a:t>конечности</a:t>
            </a:r>
            <a:r>
              <a:rPr sz="3300" b="1" u="sng" spc="-15" dirty="0">
                <a:highlight>
                  <a:srgbClr val="FF0000"/>
                </a:highlight>
              </a:rPr>
              <a:t> </a:t>
            </a:r>
            <a:r>
              <a:rPr sz="3300" b="1" u="sng" spc="-10" dirty="0">
                <a:highlight>
                  <a:srgbClr val="FF0000"/>
                </a:highlight>
              </a:rPr>
              <a:t>(ампутация)</a:t>
            </a:r>
            <a:endParaRPr sz="3300" b="1" u="sng" dirty="0">
              <a:highlight>
                <a:srgbClr val="FF0000"/>
              </a:highligh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542" y="1750830"/>
            <a:ext cx="7352665" cy="404177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100" dirty="0">
                <a:latin typeface="Calibri"/>
                <a:cs typeface="Calibri"/>
              </a:rPr>
              <a:t>Действия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оказанию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первой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помощи:</a:t>
            </a:r>
            <a:endParaRPr sz="21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275"/>
              </a:spcBef>
              <a:buFont typeface="Arial MT"/>
              <a:buChar char="•"/>
              <a:tabLst>
                <a:tab pos="185420" algn="l"/>
              </a:tabLst>
            </a:pPr>
            <a:r>
              <a:rPr sz="2200" spc="-10" dirty="0">
                <a:latin typeface="Calibri"/>
                <a:cs typeface="Calibri"/>
              </a:rPr>
              <a:t>Остановите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кровотечение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(артериальное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или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венозное).</a:t>
            </a:r>
            <a:endParaRPr sz="22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265"/>
              </a:spcBef>
              <a:buFont typeface="Arial MT"/>
              <a:buChar char="•"/>
              <a:tabLst>
                <a:tab pos="185420" algn="l"/>
              </a:tabLst>
            </a:pPr>
            <a:r>
              <a:rPr sz="2200" dirty="0">
                <a:latin typeface="Calibri"/>
                <a:cs typeface="Calibri"/>
              </a:rPr>
              <a:t>На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рану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наложите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стерильную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повязку.</a:t>
            </a:r>
            <a:endParaRPr sz="2200">
              <a:latin typeface="Calibri"/>
              <a:cs typeface="Calibri"/>
            </a:endParaRPr>
          </a:p>
          <a:p>
            <a:pPr marL="184785" marR="57150" indent="-172720">
              <a:lnSpc>
                <a:spcPct val="80000"/>
              </a:lnSpc>
              <a:spcBef>
                <a:spcPts val="805"/>
              </a:spcBef>
              <a:buFont typeface="Arial MT"/>
              <a:buChar char="•"/>
              <a:tabLst>
                <a:tab pos="185420" algn="l"/>
              </a:tabLst>
            </a:pPr>
            <a:r>
              <a:rPr sz="2200" dirty="0">
                <a:latin typeface="Calibri"/>
                <a:cs typeface="Calibri"/>
              </a:rPr>
              <a:t>При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неполном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отрыве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конечности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наложите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фиксирующую повязку.</a:t>
            </a:r>
            <a:endParaRPr sz="22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275"/>
              </a:spcBef>
              <a:buFont typeface="Arial MT"/>
              <a:buChar char="•"/>
              <a:tabLst>
                <a:tab pos="185420" algn="l"/>
              </a:tabLst>
            </a:pPr>
            <a:r>
              <a:rPr sz="2200" dirty="0">
                <a:latin typeface="Calibri"/>
                <a:cs typeface="Calibri"/>
              </a:rPr>
              <a:t>Дайте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больному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обезболивающее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(анальгин).</a:t>
            </a:r>
            <a:endParaRPr sz="2200">
              <a:latin typeface="Calibri"/>
              <a:cs typeface="Calibri"/>
            </a:endParaRPr>
          </a:p>
          <a:p>
            <a:pPr marL="184785" marR="5080" indent="-172720">
              <a:lnSpc>
                <a:spcPct val="80000"/>
              </a:lnSpc>
              <a:spcBef>
                <a:spcPts val="795"/>
              </a:spcBef>
              <a:buFont typeface="Arial MT"/>
              <a:buChar char="•"/>
              <a:tabLst>
                <a:tab pos="185420" algn="l"/>
              </a:tabLst>
            </a:pPr>
            <a:r>
              <a:rPr sz="2200" dirty="0">
                <a:latin typeface="Calibri"/>
                <a:cs typeface="Calibri"/>
              </a:rPr>
              <a:t>При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полном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отрыве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положите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оторванную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часть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чистый полиэтиленовый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пакет,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завяжите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его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и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поместите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во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второй пакет.</a:t>
            </a:r>
            <a:endParaRPr sz="22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275"/>
              </a:spcBef>
              <a:buFont typeface="Arial MT"/>
              <a:buChar char="•"/>
              <a:tabLst>
                <a:tab pos="185420" algn="l"/>
              </a:tabLst>
            </a:pPr>
            <a:r>
              <a:rPr sz="2200" dirty="0">
                <a:latin typeface="Calibri"/>
                <a:cs typeface="Calibri"/>
              </a:rPr>
              <a:t>Между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пакетами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разместите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лёд,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снег,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холодную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воду.</a:t>
            </a:r>
            <a:endParaRPr sz="2200">
              <a:latin typeface="Calibri"/>
              <a:cs typeface="Calibri"/>
            </a:endParaRPr>
          </a:p>
          <a:p>
            <a:pPr marL="184785" indent="-172720">
              <a:lnSpc>
                <a:spcPts val="2375"/>
              </a:lnSpc>
              <a:spcBef>
                <a:spcPts val="275"/>
              </a:spcBef>
              <a:buFont typeface="Arial MT"/>
              <a:buChar char="•"/>
              <a:tabLst>
                <a:tab pos="185420" algn="l"/>
              </a:tabLst>
            </a:pPr>
            <a:r>
              <a:rPr sz="2200" spc="-20" dirty="0">
                <a:latin typeface="Calibri"/>
                <a:cs typeface="Calibri"/>
              </a:rPr>
              <a:t>Доставьте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оторванную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часть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тела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вместе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с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пострадавшим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к</a:t>
            </a:r>
            <a:endParaRPr sz="2200">
              <a:latin typeface="Calibri"/>
              <a:cs typeface="Calibri"/>
            </a:endParaRPr>
          </a:p>
          <a:p>
            <a:pPr marL="184785">
              <a:lnSpc>
                <a:spcPts val="2375"/>
              </a:lnSpc>
            </a:pPr>
            <a:r>
              <a:rPr sz="2200" spc="-10" dirty="0">
                <a:latin typeface="Calibri"/>
                <a:cs typeface="Calibri"/>
              </a:rPr>
              <a:t>врачу.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162305"/>
            <a:ext cx="6122416" cy="687111"/>
          </a:xfrm>
          <a:prstGeom prst="rect">
            <a:avLst/>
          </a:prstGeom>
        </p:spPr>
        <p:txBody>
          <a:bodyPr vert="horz" wrap="square" lIns="0" tIns="177546" rIns="0" bIns="0" rtlCol="0">
            <a:spAutoFit/>
          </a:bodyPr>
          <a:lstStyle/>
          <a:p>
            <a:pPr marL="328295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highlight>
                  <a:srgbClr val="FF0000"/>
                </a:highlight>
              </a:rPr>
              <a:t>Повреждение</a:t>
            </a:r>
            <a:r>
              <a:rPr sz="3300" spc="-60" dirty="0">
                <a:highlight>
                  <a:srgbClr val="FF0000"/>
                </a:highlight>
              </a:rPr>
              <a:t> </a:t>
            </a:r>
            <a:r>
              <a:rPr sz="3300" spc="-10" dirty="0">
                <a:highlight>
                  <a:srgbClr val="FF0000"/>
                </a:highlight>
              </a:rPr>
              <a:t>позвоночника</a:t>
            </a:r>
            <a:endParaRPr sz="3300" dirty="0">
              <a:highlight>
                <a:srgbClr val="FF0000"/>
              </a:highligh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542" y="1741677"/>
            <a:ext cx="7526020" cy="342963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100" dirty="0">
                <a:latin typeface="Calibri"/>
                <a:cs typeface="Calibri"/>
              </a:rPr>
              <a:t>Действия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оказанию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первой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помощи:</a:t>
            </a:r>
            <a:endParaRPr sz="21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Осторожно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положите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пострадавшего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на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носилки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спиной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вниз.</a:t>
            </a:r>
            <a:endParaRPr sz="21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Не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допускайте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прогибания</a:t>
            </a:r>
            <a:r>
              <a:rPr sz="2100" spc="-5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позвоночника!</a:t>
            </a:r>
            <a:endParaRPr sz="2100">
              <a:latin typeface="Calibri"/>
              <a:cs typeface="Calibri"/>
            </a:endParaRPr>
          </a:p>
          <a:p>
            <a:pPr marL="184785" marR="539115" indent="-172720">
              <a:lnSpc>
                <a:spcPts val="2270"/>
              </a:lnSpc>
              <a:spcBef>
                <a:spcPts val="835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При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переломе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шейного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отдела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позвоночника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укутайте</a:t>
            </a:r>
            <a:r>
              <a:rPr sz="2100" spc="-55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шею </a:t>
            </a:r>
            <a:r>
              <a:rPr sz="2100" dirty="0">
                <a:latin typeface="Calibri"/>
                <a:cs typeface="Calibri"/>
              </a:rPr>
              <a:t>толстым</a:t>
            </a:r>
            <a:r>
              <a:rPr sz="2100" spc="-5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слоем</a:t>
            </a:r>
            <a:r>
              <a:rPr sz="2100" spc="-20" dirty="0">
                <a:latin typeface="Calibri"/>
                <a:cs typeface="Calibri"/>
              </a:rPr>
              <a:t> ваты.</a:t>
            </a:r>
            <a:endParaRPr sz="21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Оберните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вату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марлевым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бинтом.</a:t>
            </a:r>
            <a:endParaRPr sz="21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Положите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пострадавшего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спиной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на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носилки.</a:t>
            </a:r>
            <a:endParaRPr sz="21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5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Под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шею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плечи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подложите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подушки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или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свёртки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одежды.</a:t>
            </a:r>
            <a:endParaRPr sz="21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Дальнейшие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действия: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вызовите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скорую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медицинскую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помощь.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434009"/>
            <a:ext cx="190500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b="1" u="sng" spc="-10" dirty="0">
                <a:highlight>
                  <a:srgbClr val="FF0000"/>
                </a:highlight>
              </a:rPr>
              <a:t>Вывих</a:t>
            </a:r>
            <a:endParaRPr sz="3300" b="1" u="sng" dirty="0">
              <a:highlight>
                <a:srgbClr val="FF0000"/>
              </a:highligh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542" y="1741677"/>
            <a:ext cx="7006590" cy="215963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100" dirty="0">
                <a:latin typeface="Calibri"/>
                <a:cs typeface="Calibri"/>
              </a:rPr>
              <a:t>Действия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оказанию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первой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помощи:</a:t>
            </a:r>
            <a:endParaRPr sz="2100">
              <a:latin typeface="Calibri"/>
              <a:cs typeface="Calibri"/>
            </a:endParaRPr>
          </a:p>
          <a:p>
            <a:pPr marL="184785" indent="-172720">
              <a:lnSpc>
                <a:spcPts val="2395"/>
              </a:lnSpc>
              <a:spcBef>
                <a:spcPts val="54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Не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следует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самостоятельно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вправлять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вывих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или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придавать</a:t>
            </a:r>
            <a:endParaRPr sz="2100">
              <a:latin typeface="Calibri"/>
              <a:cs typeface="Calibri"/>
            </a:endParaRPr>
          </a:p>
          <a:p>
            <a:pPr marL="184785">
              <a:lnSpc>
                <a:spcPts val="2395"/>
              </a:lnSpc>
            </a:pPr>
            <a:r>
              <a:rPr sz="2100" dirty="0">
                <a:latin typeface="Calibri"/>
                <a:cs typeface="Calibri"/>
              </a:rPr>
              <a:t>конечности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естественное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положение!</a:t>
            </a:r>
            <a:endParaRPr sz="21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Зафиксируйте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поврежденную</a:t>
            </a:r>
            <a:r>
              <a:rPr sz="2100" spc="-5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конечность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сустав.</a:t>
            </a:r>
            <a:endParaRPr sz="2100">
              <a:latin typeface="Calibri"/>
              <a:cs typeface="Calibri"/>
            </a:endParaRPr>
          </a:p>
          <a:p>
            <a:pPr marL="184785" marR="27305" indent="-172720">
              <a:lnSpc>
                <a:spcPts val="2270"/>
              </a:lnSpc>
              <a:spcBef>
                <a:spcPts val="835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При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вывихах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суставов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руки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подвесьте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её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на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повязке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типу </a:t>
            </a:r>
            <a:r>
              <a:rPr sz="2100" dirty="0">
                <a:latin typeface="Calibri"/>
                <a:cs typeface="Calibri"/>
              </a:rPr>
              <a:t>“косынки”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(см.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рис).</a:t>
            </a:r>
            <a:endParaRPr sz="2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04615" y="3989832"/>
            <a:ext cx="1548384" cy="241096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964" y="381000"/>
            <a:ext cx="5741416" cy="47513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lang="ru-RU" b="1" u="sng" spc="-10" dirty="0">
                <a:highlight>
                  <a:srgbClr val="FF0000"/>
                </a:highlight>
              </a:rPr>
              <a:t>Ранения (раны, порезы , отрывы)</a:t>
            </a:r>
            <a:endParaRPr b="1" u="sng" spc="-10" dirty="0">
              <a:highlight>
                <a:srgbClr val="FF0000"/>
              </a:highligh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590" y="1555216"/>
            <a:ext cx="7844790" cy="382587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185420" algn="l"/>
              </a:tabLst>
            </a:pPr>
            <a:r>
              <a:rPr sz="2000" spc="-10" dirty="0">
                <a:latin typeface="Calibri"/>
                <a:cs typeface="Calibri"/>
              </a:rPr>
              <a:t>Освободить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раненый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участок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тела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от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одежды.</a:t>
            </a:r>
            <a:endParaRPr sz="20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65"/>
              </a:spcBef>
              <a:buFont typeface="Arial MT"/>
              <a:buChar char="•"/>
              <a:tabLst>
                <a:tab pos="185420" algn="l"/>
              </a:tabLst>
            </a:pPr>
            <a:r>
              <a:rPr sz="2000" dirty="0">
                <a:latin typeface="Calibri"/>
                <a:cs typeface="Calibri"/>
              </a:rPr>
              <a:t>Остановить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кровотечение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(артериальное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венозное).</a:t>
            </a:r>
            <a:endParaRPr sz="20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185420" algn="l"/>
              </a:tabLst>
            </a:pPr>
            <a:r>
              <a:rPr sz="2000" dirty="0">
                <a:latin typeface="Calibri"/>
                <a:cs typeface="Calibri"/>
              </a:rPr>
              <a:t>Смазать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кожные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края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раны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дезинфицирующим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раствором.</a:t>
            </a:r>
            <a:endParaRPr sz="20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185420" algn="l"/>
              </a:tabLst>
            </a:pPr>
            <a:r>
              <a:rPr sz="2000" spc="-10" dirty="0">
                <a:latin typeface="Calibri"/>
                <a:cs typeface="Calibri"/>
              </a:rPr>
              <a:t>ЗАПРЕЩАЕТСЯ:</a:t>
            </a:r>
            <a:endParaRPr sz="2000">
              <a:latin typeface="Calibri"/>
              <a:cs typeface="Calibri"/>
            </a:endParaRPr>
          </a:p>
          <a:p>
            <a:pPr marL="527685" lvl="1" indent="-172720">
              <a:lnSpc>
                <a:spcPct val="100000"/>
              </a:lnSpc>
              <a:spcBef>
                <a:spcPts val="200"/>
              </a:spcBef>
              <a:buFont typeface="Arial MT"/>
              <a:buChar char="•"/>
              <a:tabLst>
                <a:tab pos="528320" algn="l"/>
              </a:tabLst>
            </a:pPr>
            <a:r>
              <a:rPr sz="1800" dirty="0">
                <a:latin typeface="Calibri"/>
                <a:cs typeface="Calibri"/>
              </a:rPr>
              <a:t>Промывать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раны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водой.</a:t>
            </a:r>
            <a:endParaRPr sz="1800">
              <a:latin typeface="Calibri"/>
              <a:cs typeface="Calibri"/>
            </a:endParaRPr>
          </a:p>
          <a:p>
            <a:pPr marL="527685" lvl="1" indent="-172720">
              <a:lnSpc>
                <a:spcPct val="100000"/>
              </a:lnSpc>
              <a:spcBef>
                <a:spcPts val="185"/>
              </a:spcBef>
              <a:buFont typeface="Arial MT"/>
              <a:buChar char="•"/>
              <a:tabLst>
                <a:tab pos="528320" algn="l"/>
              </a:tabLst>
            </a:pPr>
            <a:r>
              <a:rPr sz="1800" dirty="0">
                <a:latin typeface="Calibri"/>
                <a:cs typeface="Calibri"/>
              </a:rPr>
              <a:t>Вливать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рану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спиртовые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любые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другие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растворы.</a:t>
            </a:r>
            <a:endParaRPr sz="1800">
              <a:latin typeface="Calibri"/>
              <a:cs typeface="Calibri"/>
            </a:endParaRPr>
          </a:p>
          <a:p>
            <a:pPr marL="527685" lvl="1" indent="-172720">
              <a:lnSpc>
                <a:spcPct val="100000"/>
              </a:lnSpc>
              <a:spcBef>
                <a:spcPts val="180"/>
              </a:spcBef>
              <a:buFont typeface="Arial MT"/>
              <a:buChar char="•"/>
              <a:tabLst>
                <a:tab pos="528320" algn="l"/>
              </a:tabLst>
            </a:pPr>
            <a:r>
              <a:rPr sz="1800" dirty="0">
                <a:latin typeface="Calibri"/>
                <a:cs typeface="Calibri"/>
              </a:rPr>
              <a:t>Извлекать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из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раны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инородные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предметы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месте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происшествия.</a:t>
            </a:r>
            <a:endParaRPr sz="18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185420" algn="l"/>
              </a:tabLst>
            </a:pPr>
            <a:r>
              <a:rPr sz="2000" dirty="0">
                <a:latin typeface="Calibri"/>
                <a:cs typeface="Calibri"/>
              </a:rPr>
              <a:t>Наложить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стерильную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повязку.</a:t>
            </a:r>
            <a:endParaRPr sz="20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50"/>
              </a:spcBef>
              <a:buFont typeface="Arial MT"/>
              <a:buChar char="•"/>
              <a:tabLst>
                <a:tab pos="185420" algn="l"/>
              </a:tabLst>
            </a:pPr>
            <a:r>
              <a:rPr sz="2000" dirty="0">
                <a:latin typeface="Calibri"/>
                <a:cs typeface="Calibri"/>
              </a:rPr>
              <a:t>При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обширных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ранах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зафиксировать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конечность.</a:t>
            </a:r>
            <a:endParaRPr sz="2000">
              <a:latin typeface="Calibri"/>
              <a:cs typeface="Calibri"/>
            </a:endParaRPr>
          </a:p>
          <a:p>
            <a:pPr marL="184785" marR="5080" indent="-172720">
              <a:lnSpc>
                <a:spcPts val="2160"/>
              </a:lnSpc>
              <a:spcBef>
                <a:spcPts val="840"/>
              </a:spcBef>
              <a:buFont typeface="Arial MT"/>
              <a:buChar char="•"/>
              <a:tabLst>
                <a:tab pos="185420" algn="l"/>
              </a:tabLst>
            </a:pPr>
            <a:r>
              <a:rPr sz="2000" dirty="0">
                <a:latin typeface="Calibri"/>
                <a:cs typeface="Calibri"/>
              </a:rPr>
              <a:t>Дайть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пострадавшему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обезболивающее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1-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3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таблетки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анальгина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или </a:t>
            </a:r>
            <a:r>
              <a:rPr sz="2000" spc="-10" dirty="0">
                <a:latin typeface="Calibri"/>
                <a:cs typeface="Calibri"/>
              </a:rPr>
              <a:t>пенталгина.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400" y="162305"/>
            <a:ext cx="4979416" cy="669286"/>
          </a:xfrm>
          <a:prstGeom prst="rect">
            <a:avLst/>
          </a:prstGeom>
        </p:spPr>
        <p:txBody>
          <a:bodyPr vert="horz" wrap="square" lIns="0" tIns="236093" rIns="0" bIns="0" rtlCol="0">
            <a:spAutoFit/>
          </a:bodyPr>
          <a:lstStyle/>
          <a:p>
            <a:pPr marL="975994">
              <a:lnSpc>
                <a:spcPct val="100000"/>
              </a:lnSpc>
              <a:spcBef>
                <a:spcPts val="95"/>
              </a:spcBef>
            </a:pPr>
            <a:r>
              <a:rPr sz="2800" b="1" u="sng" spc="-10" dirty="0">
                <a:highlight>
                  <a:srgbClr val="FF0000"/>
                </a:highlight>
                <a:latin typeface="Calibri"/>
                <a:cs typeface="Calibri"/>
              </a:rPr>
              <a:t>Кровотечение</a:t>
            </a:r>
            <a:endParaRPr sz="2800" u="sng" dirty="0">
              <a:highlight>
                <a:srgbClr val="FF0000"/>
              </a:highlight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052" y="1371600"/>
            <a:ext cx="8557895" cy="361696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84785" marR="5080" indent="-172720" algn="just">
              <a:lnSpc>
                <a:spcPct val="90000"/>
              </a:lnSpc>
              <a:spcBef>
                <a:spcPts val="35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Кровотечение</a:t>
            </a:r>
            <a:r>
              <a:rPr sz="2100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-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истечение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крови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из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кровеносных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сосудов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при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нарушении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целости</a:t>
            </a:r>
            <a:r>
              <a:rPr sz="2100" spc="14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их</a:t>
            </a:r>
            <a:r>
              <a:rPr sz="2100" spc="14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стенки.</a:t>
            </a:r>
            <a:r>
              <a:rPr sz="2100" spc="15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Кровотечение</a:t>
            </a:r>
            <a:r>
              <a:rPr sz="2100" spc="15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называют</a:t>
            </a:r>
            <a:r>
              <a:rPr sz="2100" spc="14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наружным,</a:t>
            </a:r>
            <a:r>
              <a:rPr sz="2100" spc="15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если</a:t>
            </a:r>
            <a:r>
              <a:rPr sz="2100" spc="16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кровь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поступает  во</a:t>
            </a:r>
            <a:r>
              <a:rPr sz="2100" spc="1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внешнюю</a:t>
            </a:r>
            <a:r>
              <a:rPr sz="2100" spc="1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среду,</a:t>
            </a:r>
            <a:r>
              <a:rPr sz="2100" spc="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1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внутренним,</a:t>
            </a:r>
            <a:r>
              <a:rPr sz="2100" spc="1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если</a:t>
            </a:r>
            <a:r>
              <a:rPr sz="2100" spc="1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она</a:t>
            </a:r>
            <a:r>
              <a:rPr sz="2100" spc="1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поступает</a:t>
            </a:r>
            <a:r>
              <a:rPr sz="2100" spc="1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во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внутренние</a:t>
            </a:r>
            <a:r>
              <a:rPr sz="2100" spc="3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полости</a:t>
            </a:r>
            <a:r>
              <a:rPr sz="2100" spc="3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организма</a:t>
            </a:r>
            <a:r>
              <a:rPr sz="2100" spc="3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или</a:t>
            </a:r>
            <a:r>
              <a:rPr sz="2100" spc="3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полые</a:t>
            </a:r>
            <a:r>
              <a:rPr sz="2100" spc="3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органы.</a:t>
            </a:r>
            <a:r>
              <a:rPr sz="2100" spc="3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</a:t>
            </a:r>
            <a:r>
              <a:rPr sz="2100" spc="3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происхождению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кровотечения</a:t>
            </a:r>
            <a:r>
              <a:rPr sz="2100" spc="229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бывают</a:t>
            </a:r>
            <a:r>
              <a:rPr sz="2100" spc="22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травматическими,</a:t>
            </a:r>
            <a:r>
              <a:rPr sz="2100" spc="23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вызванными</a:t>
            </a:r>
            <a:r>
              <a:rPr sz="2100" spc="23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повреждением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сосудов,</a:t>
            </a:r>
            <a:r>
              <a:rPr sz="2100" spc="434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4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нетравматическими,</a:t>
            </a:r>
            <a:r>
              <a:rPr sz="2100" spc="4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связанными</a:t>
            </a:r>
            <a:r>
              <a:rPr sz="2100" spc="4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</a:t>
            </a:r>
            <a:r>
              <a:rPr sz="2100" spc="4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их</a:t>
            </a:r>
            <a:r>
              <a:rPr sz="2100" spc="4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разрушением</a:t>
            </a:r>
            <a:r>
              <a:rPr sz="2100" spc="4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каким-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либо  патологическим</a:t>
            </a:r>
            <a:r>
              <a:rPr sz="2100" spc="1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процессом  или  с  повышенной</a:t>
            </a:r>
            <a:r>
              <a:rPr sz="2100" spc="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проницаемостью сосудистой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стенки.</a:t>
            </a:r>
            <a:endParaRPr sz="2100" dirty="0">
              <a:latin typeface="Times New Roman"/>
              <a:cs typeface="Times New Roman"/>
            </a:endParaRPr>
          </a:p>
          <a:p>
            <a:pPr marL="184785" marR="5080" indent="-172720" algn="just">
              <a:lnSpc>
                <a:spcPct val="90000"/>
              </a:lnSpc>
              <a:spcBef>
                <a:spcPts val="805"/>
              </a:spcBef>
              <a:buClr>
                <a:srgbClr val="000099"/>
              </a:buClr>
              <a:buFont typeface="Arial MT"/>
              <a:buChar char="•"/>
              <a:tabLst>
                <a:tab pos="252095" algn="l"/>
              </a:tabLst>
            </a:pPr>
            <a:r>
              <a:rPr dirty="0"/>
              <a:t>	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9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человеческом</a:t>
            </a:r>
            <a:r>
              <a:rPr sz="2100" spc="9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организме</a:t>
            </a:r>
            <a:r>
              <a:rPr sz="2100" spc="11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10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венозном</a:t>
            </a:r>
            <a:r>
              <a:rPr sz="2100" spc="9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русле</a:t>
            </a:r>
            <a:r>
              <a:rPr sz="2100" spc="114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находится</a:t>
            </a:r>
            <a:r>
              <a:rPr sz="2100" spc="9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70%</a:t>
            </a:r>
            <a:r>
              <a:rPr sz="2100" spc="11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всего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объема</a:t>
            </a:r>
            <a:r>
              <a:rPr sz="2100" spc="2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циркулирующей</a:t>
            </a:r>
            <a:r>
              <a:rPr sz="2100" spc="2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крови,</a:t>
            </a:r>
            <a:r>
              <a:rPr sz="2100" spc="204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2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капиллярах</a:t>
            </a:r>
            <a:r>
              <a:rPr sz="2100" spc="2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12%,</a:t>
            </a:r>
            <a:r>
              <a:rPr sz="2100" spc="20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2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сосудах</a:t>
            </a:r>
            <a:r>
              <a:rPr sz="2100" spc="2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20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камерах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сердца</a:t>
            </a:r>
            <a:r>
              <a:rPr sz="2100" spc="1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-</a:t>
            </a:r>
            <a:r>
              <a:rPr sz="2100" spc="1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3%,</a:t>
            </a:r>
            <a:r>
              <a:rPr sz="2100" spc="1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1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артериальном</a:t>
            </a:r>
            <a:r>
              <a:rPr sz="2100" spc="1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русле</a:t>
            </a:r>
            <a:r>
              <a:rPr sz="2100" spc="1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-</a:t>
            </a:r>
            <a:r>
              <a:rPr sz="2100" spc="1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всего</a:t>
            </a:r>
            <a:r>
              <a:rPr sz="2100" spc="1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15%</a:t>
            </a:r>
            <a:r>
              <a:rPr sz="2100" spc="1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объема</a:t>
            </a:r>
            <a:r>
              <a:rPr sz="2100" spc="1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циркулирующей крови.</a:t>
            </a:r>
            <a:endParaRPr sz="21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5919" y="368046"/>
            <a:ext cx="55181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8390" algn="l"/>
                <a:tab pos="4032885" algn="l"/>
              </a:tabLst>
            </a:pPr>
            <a:r>
              <a:rPr spc="-10" dirty="0"/>
              <a:t>Круги</a:t>
            </a:r>
            <a:r>
              <a:rPr dirty="0"/>
              <a:t>	</a:t>
            </a:r>
            <a:r>
              <a:rPr spc="-10" dirty="0"/>
              <a:t>кровообращения</a:t>
            </a:r>
            <a:r>
              <a:rPr dirty="0"/>
              <a:t>	</a:t>
            </a:r>
            <a:r>
              <a:rPr spc="-10" dirty="0"/>
              <a:t>человека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959" y="1229867"/>
            <a:ext cx="2505455" cy="525627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374897" y="1254633"/>
            <a:ext cx="5246370" cy="505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4986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Times New Roman"/>
                <a:cs typeface="Times New Roman"/>
              </a:rPr>
              <a:t>Кровообращение</a:t>
            </a:r>
            <a:r>
              <a:rPr sz="2200" b="1" spc="-9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человека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-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замкнутый сосудистый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путь,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обеспечивающий непрерывный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ток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крови,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несущий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клеткам</a:t>
            </a: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кислород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питание,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уносящий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углекислоту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продукты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метаболизма.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Состоит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из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двух </a:t>
            </a:r>
            <a:r>
              <a:rPr sz="2200" spc="-10" dirty="0">
                <a:latin typeface="Times New Roman"/>
                <a:cs typeface="Times New Roman"/>
              </a:rPr>
              <a:t>последовательно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соединённых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кругов </a:t>
            </a:r>
            <a:r>
              <a:rPr sz="2200" dirty="0">
                <a:latin typeface="Times New Roman"/>
                <a:cs typeface="Times New Roman"/>
              </a:rPr>
              <a:t>(петель),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начинающихся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желудочками</a:t>
            </a:r>
            <a:endParaRPr sz="2200">
              <a:latin typeface="Times New Roman"/>
              <a:cs typeface="Times New Roman"/>
            </a:endParaRPr>
          </a:p>
          <a:p>
            <a:pPr marL="12700" marR="709295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Times New Roman"/>
                <a:cs typeface="Times New Roman"/>
              </a:rPr>
              <a:t>сердца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впадающих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предсердия: </a:t>
            </a:r>
            <a:r>
              <a:rPr sz="2200" b="1" spc="-10" dirty="0">
                <a:latin typeface="Times New Roman"/>
                <a:cs typeface="Times New Roman"/>
              </a:rPr>
              <a:t>большой</a:t>
            </a:r>
            <a:r>
              <a:rPr sz="2200" b="1" spc="-13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(системный)</a:t>
            </a:r>
            <a:r>
              <a:rPr sz="2200" b="1" spc="-80" dirty="0">
                <a:latin typeface="Times New Roman"/>
                <a:cs typeface="Times New Roman"/>
              </a:rPr>
              <a:t> </a:t>
            </a:r>
            <a:r>
              <a:rPr sz="2200" b="1" spc="-20" dirty="0">
                <a:latin typeface="Times New Roman"/>
                <a:cs typeface="Times New Roman"/>
              </a:rPr>
              <a:t>круг </a:t>
            </a:r>
            <a:r>
              <a:rPr sz="2200" b="1" spc="-10" dirty="0">
                <a:latin typeface="Times New Roman"/>
                <a:cs typeface="Times New Roman"/>
              </a:rPr>
              <a:t>кровообращения</a:t>
            </a:r>
            <a:r>
              <a:rPr sz="2200" b="1" spc="-7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начинается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левом </a:t>
            </a:r>
            <a:r>
              <a:rPr sz="2200" spc="-30" dirty="0">
                <a:latin typeface="Times New Roman"/>
                <a:cs typeface="Times New Roman"/>
              </a:rPr>
              <a:t>желудочке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оканчивается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правом предсердии;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b="1" dirty="0">
                <a:latin typeface="Times New Roman"/>
                <a:cs typeface="Times New Roman"/>
              </a:rPr>
              <a:t>малый</a:t>
            </a:r>
            <a:r>
              <a:rPr sz="2200" b="1" spc="-10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(легочный)</a:t>
            </a:r>
            <a:r>
              <a:rPr sz="2200" b="1" spc="-7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круг</a:t>
            </a:r>
            <a:r>
              <a:rPr sz="2200" b="1" spc="-10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кровообращения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spc="-10" dirty="0">
                <a:latin typeface="Times New Roman"/>
                <a:cs typeface="Times New Roman"/>
              </a:rPr>
              <a:t>начинается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правом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желудочке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и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spc="-10" dirty="0">
                <a:latin typeface="Times New Roman"/>
                <a:cs typeface="Times New Roman"/>
              </a:rPr>
              <a:t>оканчивается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левом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предсердии.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00253"/>
            <a:ext cx="7670800" cy="532197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 marR="5080" algn="ctr">
              <a:lnSpc>
                <a:spcPts val="3560"/>
              </a:lnSpc>
              <a:spcBef>
                <a:spcPts val="550"/>
              </a:spcBef>
            </a:pPr>
            <a:r>
              <a:rPr lang="ru-RU" sz="3300" dirty="0">
                <a:highlight>
                  <a:srgbClr val="FF0000"/>
                </a:highlight>
                <a:latin typeface="Arial"/>
                <a:cs typeface="Arial"/>
              </a:rPr>
              <a:t>Введение </a:t>
            </a:r>
            <a:endParaRPr sz="3300" dirty="0">
              <a:highlight>
                <a:srgbClr val="FF0000"/>
              </a:highlight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2460" y="1546183"/>
            <a:ext cx="737425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65530" algn="l"/>
                <a:tab pos="1894839" algn="l"/>
                <a:tab pos="2332355" algn="l"/>
                <a:tab pos="2681605" algn="l"/>
                <a:tab pos="3803015" algn="l"/>
                <a:tab pos="4157979" algn="l"/>
                <a:tab pos="4748530" algn="l"/>
                <a:tab pos="5271135" algn="l"/>
                <a:tab pos="6629400" algn="l"/>
              </a:tabLst>
            </a:pPr>
            <a:r>
              <a:rPr sz="1700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Приказом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700" spc="-20" dirty="0">
                <a:solidFill>
                  <a:srgbClr val="FF0000"/>
                </a:solidFill>
                <a:latin typeface="Times New Roman"/>
                <a:cs typeface="Times New Roman"/>
              </a:rPr>
              <a:t>МЗ</a:t>
            </a:r>
            <a:r>
              <a:rPr lang="ru-RU" sz="17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rgbClr val="FF0000"/>
                </a:solidFill>
                <a:latin typeface="Times New Roman"/>
                <a:cs typeface="Times New Roman"/>
              </a:rPr>
              <a:t>РФ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700" spc="-25" dirty="0">
                <a:solidFill>
                  <a:srgbClr val="FF0000"/>
                </a:solidFill>
                <a:latin typeface="Times New Roman"/>
                <a:cs typeface="Times New Roman"/>
              </a:rPr>
              <a:t>от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FF0000"/>
                </a:solidFill>
                <a:latin typeface="Times New Roman"/>
                <a:cs typeface="Times New Roman"/>
              </a:rPr>
              <a:t>04.05.2012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700" spc="-50" dirty="0">
                <a:solidFill>
                  <a:srgbClr val="FF0000"/>
                </a:solidFill>
                <a:latin typeface="Times New Roman"/>
                <a:cs typeface="Times New Roman"/>
              </a:rPr>
              <a:t>№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700" spc="-20" dirty="0">
                <a:solidFill>
                  <a:srgbClr val="FF0000"/>
                </a:solidFill>
                <a:latin typeface="Times New Roman"/>
                <a:cs typeface="Times New Roman"/>
              </a:rPr>
              <a:t>477н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700" spc="-25" dirty="0">
                <a:solidFill>
                  <a:srgbClr val="FF0000"/>
                </a:solidFill>
                <a:latin typeface="Times New Roman"/>
                <a:cs typeface="Times New Roman"/>
              </a:rPr>
              <a:t>«Об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FF0000"/>
                </a:solidFill>
                <a:latin typeface="Times New Roman"/>
                <a:cs typeface="Times New Roman"/>
              </a:rPr>
              <a:t>утверждении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FF0000"/>
                </a:solidFill>
                <a:latin typeface="Times New Roman"/>
                <a:cs typeface="Times New Roman"/>
              </a:rPr>
              <a:t>перечня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9138" y="1845867"/>
            <a:ext cx="7471766" cy="275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состояний,</a:t>
            </a:r>
            <a:r>
              <a:rPr sz="17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при</a:t>
            </a:r>
            <a:r>
              <a:rPr sz="17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FF0000"/>
                </a:solidFill>
                <a:latin typeface="Times New Roman"/>
                <a:cs typeface="Times New Roman"/>
              </a:rPr>
              <a:t>которых</a:t>
            </a:r>
            <a:r>
              <a:rPr sz="17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оказывается</a:t>
            </a:r>
            <a:r>
              <a:rPr sz="17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первая</a:t>
            </a:r>
            <a:r>
              <a:rPr sz="17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помощь</a:t>
            </a:r>
            <a:r>
              <a:rPr sz="17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17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перечня</a:t>
            </a:r>
            <a:r>
              <a:rPr sz="17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мероприятий</a:t>
            </a:r>
            <a:r>
              <a:rPr sz="1700" spc="-25" dirty="0">
                <a:solidFill>
                  <a:srgbClr val="FF0000"/>
                </a:solidFill>
                <a:latin typeface="Times New Roman"/>
                <a:cs typeface="Times New Roman"/>
              </a:rPr>
              <a:t> по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2634" y="2080006"/>
            <a:ext cx="251206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оказанию</a:t>
            </a:r>
            <a:r>
              <a:rPr sz="17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первой</a:t>
            </a:r>
            <a:r>
              <a:rPr sz="17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FF0000"/>
                </a:solidFill>
                <a:latin typeface="Times New Roman"/>
                <a:cs typeface="Times New Roman"/>
              </a:rPr>
              <a:t>помощи»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2634" y="2411933"/>
            <a:ext cx="7374890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37285" algn="l"/>
                <a:tab pos="2112645" algn="l"/>
                <a:tab pos="3261995" algn="l"/>
                <a:tab pos="3749675" algn="l"/>
                <a:tab pos="4657090" algn="l"/>
                <a:tab pos="5488940" algn="l"/>
                <a:tab pos="6748145" algn="l"/>
              </a:tabLst>
            </a:pPr>
            <a:r>
              <a:rPr lang="ru-RU"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У</a:t>
            </a:r>
            <a:r>
              <a:rPr sz="1700" spc="-10" dirty="0" err="1">
                <a:solidFill>
                  <a:srgbClr val="000099"/>
                </a:solidFill>
                <a:latin typeface="Times New Roman"/>
                <a:cs typeface="Times New Roman"/>
              </a:rPr>
              <a:t>твержден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перечень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состояний,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25" dirty="0">
                <a:solidFill>
                  <a:srgbClr val="000099"/>
                </a:solidFill>
                <a:latin typeface="Times New Roman"/>
                <a:cs typeface="Times New Roman"/>
              </a:rPr>
              <a:t>при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которых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должна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оказываться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первая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2634" y="2567381"/>
            <a:ext cx="5208905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помощь,</a:t>
            </a:r>
            <a:r>
              <a:rPr sz="17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а</a:t>
            </a:r>
            <a:r>
              <a:rPr sz="17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также</a:t>
            </a:r>
            <a:r>
              <a:rPr sz="17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перечень</a:t>
            </a:r>
            <a:r>
              <a:rPr sz="1700" spc="-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мероприятий</a:t>
            </a:r>
            <a:r>
              <a:rPr sz="17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по</a:t>
            </a:r>
            <a:r>
              <a:rPr sz="17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ее</a:t>
            </a:r>
            <a:r>
              <a:rPr sz="17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оказанию.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2460" y="3029804"/>
            <a:ext cx="269303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9210" algn="l"/>
              </a:tabLst>
            </a:pP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ПЕРЕЧЕНЬ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СОСТОЯНИЙ,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58982" y="3029803"/>
            <a:ext cx="451231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0080" algn="l"/>
                <a:tab pos="1877695" algn="l"/>
                <a:tab pos="3660140" algn="l"/>
              </a:tabLst>
            </a:pPr>
            <a:r>
              <a:rPr sz="1700" spc="-25" dirty="0">
                <a:solidFill>
                  <a:srgbClr val="000099"/>
                </a:solidFill>
                <a:latin typeface="Times New Roman"/>
                <a:cs typeface="Times New Roman"/>
              </a:rPr>
              <a:t>ПРИ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КОТОРЫХ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ОКАЗЫВАЕТСЯ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ПЕРВАЯ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2634" y="2983204"/>
            <a:ext cx="2232025" cy="949619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br>
              <a:rPr lang="ru-RU" sz="1700" spc="-10" dirty="0">
                <a:solidFill>
                  <a:srgbClr val="000099"/>
                </a:solidFill>
                <a:latin typeface="Times New Roman"/>
                <a:cs typeface="Times New Roman"/>
              </a:rPr>
            </a:b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ПОМОЩЬ:</a:t>
            </a:r>
            <a:endParaRPr sz="1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1.</a:t>
            </a:r>
            <a:r>
              <a:rPr sz="17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Отсутствие</a:t>
            </a:r>
            <a:r>
              <a:rPr sz="17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сознания.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5682" y="3932823"/>
            <a:ext cx="6954520" cy="18281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indent="-216535">
              <a:lnSpc>
                <a:spcPts val="2035"/>
              </a:lnSpc>
              <a:spcBef>
                <a:spcPts val="100"/>
              </a:spcBef>
              <a:buAutoNum type="arabicPeriod" startAt="2"/>
              <a:tabLst>
                <a:tab pos="229235" algn="l"/>
              </a:tabLst>
            </a:pP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Остановка</a:t>
            </a:r>
            <a:r>
              <a:rPr sz="1700" spc="-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дыхания</a:t>
            </a:r>
            <a:r>
              <a:rPr sz="17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 кровообращения.</a:t>
            </a:r>
            <a:endParaRPr sz="1700" dirty="0">
              <a:latin typeface="Times New Roman"/>
              <a:cs typeface="Times New Roman"/>
            </a:endParaRPr>
          </a:p>
          <a:p>
            <a:pPr marL="228600" indent="-216535">
              <a:lnSpc>
                <a:spcPts val="2030"/>
              </a:lnSpc>
              <a:buAutoNum type="arabicPeriod" startAt="2"/>
              <a:tabLst>
                <a:tab pos="229235" algn="l"/>
              </a:tabLst>
            </a:pP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Наружные</a:t>
            </a:r>
            <a:r>
              <a:rPr sz="17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кровотечения.</a:t>
            </a:r>
            <a:endParaRPr sz="1700" dirty="0">
              <a:latin typeface="Times New Roman"/>
              <a:cs typeface="Times New Roman"/>
            </a:endParaRPr>
          </a:p>
          <a:p>
            <a:pPr marL="228600" indent="-216535">
              <a:lnSpc>
                <a:spcPts val="2025"/>
              </a:lnSpc>
              <a:buAutoNum type="arabicPeriod" startAt="2"/>
              <a:tabLst>
                <a:tab pos="229235" algn="l"/>
              </a:tabLst>
            </a:pP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Инородные</a:t>
            </a:r>
            <a:r>
              <a:rPr sz="1700" spc="-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тела</a:t>
            </a:r>
            <a:r>
              <a:rPr sz="17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1700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верхних</a:t>
            </a:r>
            <a:r>
              <a:rPr sz="17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дыхательных</a:t>
            </a:r>
            <a:r>
              <a:rPr sz="17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путях.</a:t>
            </a:r>
            <a:endParaRPr sz="1700" dirty="0">
              <a:latin typeface="Times New Roman"/>
              <a:cs typeface="Times New Roman"/>
            </a:endParaRPr>
          </a:p>
          <a:p>
            <a:pPr marL="228600" indent="-216535">
              <a:lnSpc>
                <a:spcPts val="2020"/>
              </a:lnSpc>
              <a:buAutoNum type="arabicPeriod" startAt="2"/>
              <a:tabLst>
                <a:tab pos="229235" algn="l"/>
              </a:tabLst>
            </a:pP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Травмы</a:t>
            </a:r>
            <a:r>
              <a:rPr sz="1700" spc="-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различных</a:t>
            </a:r>
            <a:r>
              <a:rPr sz="17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областей</a:t>
            </a:r>
            <a:r>
              <a:rPr sz="1700" spc="-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тела.</a:t>
            </a:r>
            <a:endParaRPr sz="1700" dirty="0">
              <a:latin typeface="Times New Roman"/>
              <a:cs typeface="Times New Roman"/>
            </a:endParaRPr>
          </a:p>
          <a:p>
            <a:pPr marL="228600" indent="-216535">
              <a:lnSpc>
                <a:spcPts val="2030"/>
              </a:lnSpc>
              <a:buAutoNum type="arabicPeriod" startAt="2"/>
              <a:tabLst>
                <a:tab pos="229235" algn="l"/>
              </a:tabLst>
            </a:pP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Ожоги,</a:t>
            </a:r>
            <a:r>
              <a:rPr sz="1700" spc="-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эффекты</a:t>
            </a:r>
            <a:r>
              <a:rPr sz="1700" spc="-7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воздействия</a:t>
            </a:r>
            <a:r>
              <a:rPr sz="1700" spc="-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высоких</a:t>
            </a:r>
            <a:r>
              <a:rPr sz="1700" spc="-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температур,</a:t>
            </a:r>
            <a:r>
              <a:rPr sz="1700" spc="-8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теплового</a:t>
            </a:r>
            <a:r>
              <a:rPr sz="17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излучения.</a:t>
            </a:r>
            <a:endParaRPr sz="1700" dirty="0">
              <a:latin typeface="Times New Roman"/>
              <a:cs typeface="Times New Roman"/>
            </a:endParaRPr>
          </a:p>
          <a:p>
            <a:pPr marL="228600" indent="-216535">
              <a:lnSpc>
                <a:spcPts val="2020"/>
              </a:lnSpc>
              <a:buAutoNum type="arabicPeriod" startAt="2"/>
              <a:tabLst>
                <a:tab pos="229235" algn="l"/>
              </a:tabLst>
            </a:pP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Отморожение</a:t>
            </a:r>
            <a:r>
              <a:rPr sz="1700" spc="-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1700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другие</a:t>
            </a:r>
            <a:r>
              <a:rPr sz="17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эффекты</a:t>
            </a:r>
            <a:r>
              <a:rPr sz="1700" spc="-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воздействия</a:t>
            </a:r>
            <a:r>
              <a:rPr sz="1700" spc="-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000099"/>
                </a:solidFill>
                <a:latin typeface="Times New Roman"/>
                <a:cs typeface="Times New Roman"/>
              </a:rPr>
              <a:t>низких</a:t>
            </a:r>
            <a:r>
              <a:rPr sz="17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температур.</a:t>
            </a:r>
            <a:endParaRPr sz="1700" dirty="0">
              <a:latin typeface="Times New Roman"/>
              <a:cs typeface="Times New Roman"/>
            </a:endParaRPr>
          </a:p>
          <a:p>
            <a:pPr marL="228600" indent="-216535">
              <a:lnSpc>
                <a:spcPts val="2030"/>
              </a:lnSpc>
              <a:buAutoNum type="arabicPeriod" startAt="2"/>
              <a:tabLst>
                <a:tab pos="229235" algn="l"/>
              </a:tabLst>
            </a:pPr>
            <a:r>
              <a:rPr sz="1700" spc="-10" dirty="0">
                <a:solidFill>
                  <a:srgbClr val="000099"/>
                </a:solidFill>
                <a:latin typeface="Times New Roman"/>
                <a:cs typeface="Times New Roman"/>
              </a:rPr>
              <a:t>Отравления.</a:t>
            </a:r>
            <a:endParaRPr sz="17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116" y="162305"/>
            <a:ext cx="6997700" cy="829843"/>
          </a:xfrm>
          <a:prstGeom prst="rect">
            <a:avLst/>
          </a:prstGeom>
        </p:spPr>
        <p:txBody>
          <a:bodyPr vert="horz" wrap="square" lIns="0" tIns="136017" rIns="0" bIns="0" rtlCol="0">
            <a:spAutoFit/>
          </a:bodyPr>
          <a:lstStyle/>
          <a:p>
            <a:pPr marL="975994" marR="5080" algn="ctr">
              <a:lnSpc>
                <a:spcPts val="2700"/>
              </a:lnSpc>
              <a:spcBef>
                <a:spcPts val="434"/>
              </a:spcBef>
            </a:pPr>
            <a:r>
              <a:rPr sz="2500" b="1" dirty="0">
                <a:highlight>
                  <a:srgbClr val="FF0000"/>
                </a:highlight>
                <a:latin typeface="Calibri"/>
                <a:cs typeface="Calibri"/>
              </a:rPr>
              <a:t>Места</a:t>
            </a:r>
            <a:r>
              <a:rPr sz="2500" b="1" spc="-80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dirty="0">
                <a:highlight>
                  <a:srgbClr val="FF0000"/>
                </a:highlight>
                <a:latin typeface="Calibri"/>
                <a:cs typeface="Calibri"/>
              </a:rPr>
              <a:t>прижатия</a:t>
            </a:r>
            <a:r>
              <a:rPr sz="2500" b="1" spc="-75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dirty="0">
                <a:highlight>
                  <a:srgbClr val="FF0000"/>
                </a:highlight>
                <a:latin typeface="Calibri"/>
                <a:cs typeface="Calibri"/>
              </a:rPr>
              <a:t>артерий</a:t>
            </a:r>
            <a:r>
              <a:rPr sz="2500" b="1" spc="-110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dirty="0">
                <a:highlight>
                  <a:srgbClr val="FF0000"/>
                </a:highlight>
                <a:latin typeface="Calibri"/>
                <a:cs typeface="Calibri"/>
              </a:rPr>
              <a:t>для</a:t>
            </a:r>
            <a:r>
              <a:rPr sz="2500" b="1" spc="-90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spc="-10" dirty="0">
                <a:highlight>
                  <a:srgbClr val="FF0000"/>
                </a:highlight>
                <a:latin typeface="Calibri"/>
                <a:cs typeface="Calibri"/>
              </a:rPr>
              <a:t>остановки кровотечения</a:t>
            </a:r>
            <a:r>
              <a:rPr sz="2500" b="1" spc="-20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dirty="0">
                <a:highlight>
                  <a:srgbClr val="FF0000"/>
                </a:highlight>
                <a:latin typeface="Calibri"/>
                <a:cs typeface="Calibri"/>
              </a:rPr>
              <a:t>из</a:t>
            </a:r>
            <a:r>
              <a:rPr sz="2500" b="1" spc="-45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spc="-10" dirty="0">
                <a:highlight>
                  <a:srgbClr val="FF0000"/>
                </a:highlight>
                <a:latin typeface="Calibri"/>
                <a:cs typeface="Calibri"/>
              </a:rPr>
              <a:t>сосудов</a:t>
            </a:r>
            <a:endParaRPr sz="2500" dirty="0">
              <a:highlight>
                <a:srgbClr val="FF0000"/>
              </a:highlight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295400"/>
            <a:ext cx="3962400" cy="540029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495800" y="1524000"/>
            <a:ext cx="4417060" cy="40748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3215" indent="-311150">
              <a:lnSpc>
                <a:spcPct val="100000"/>
              </a:lnSpc>
              <a:spcBef>
                <a:spcPts val="95"/>
              </a:spcBef>
              <a:buFont typeface="Arial MT"/>
              <a:buAutoNum type="arabicPeriod"/>
              <a:tabLst>
                <a:tab pos="323850" algn="l"/>
              </a:tabLst>
            </a:pPr>
            <a:r>
              <a:rPr sz="2200" spc="-10" dirty="0">
                <a:latin typeface="Times New Roman"/>
                <a:cs typeface="Times New Roman"/>
              </a:rPr>
              <a:t>Височная.</a:t>
            </a:r>
            <a:endParaRPr sz="2200" dirty="0">
              <a:latin typeface="Times New Roman"/>
              <a:cs typeface="Times New Roman"/>
            </a:endParaRPr>
          </a:p>
          <a:p>
            <a:pPr marL="290830" indent="-278765">
              <a:lnSpc>
                <a:spcPct val="100000"/>
              </a:lnSpc>
              <a:buAutoNum type="arabicPeriod"/>
              <a:tabLst>
                <a:tab pos="291465" algn="l"/>
              </a:tabLst>
            </a:pPr>
            <a:r>
              <a:rPr sz="2200" spc="-10" dirty="0">
                <a:latin typeface="Times New Roman"/>
                <a:cs typeface="Times New Roman"/>
              </a:rPr>
              <a:t>Затылочная.</a:t>
            </a:r>
            <a:endParaRPr sz="2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3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4.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Сонные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артерии.</a:t>
            </a:r>
            <a:endParaRPr sz="2200" dirty="0">
              <a:latin typeface="Times New Roman"/>
              <a:cs typeface="Times New Roman"/>
            </a:endParaRPr>
          </a:p>
          <a:p>
            <a:pPr marL="290830" indent="-278765">
              <a:lnSpc>
                <a:spcPct val="100000"/>
              </a:lnSpc>
              <a:buAutoNum type="arabicPeriod" startAt="5"/>
              <a:tabLst>
                <a:tab pos="291465" algn="l"/>
              </a:tabLst>
            </a:pPr>
            <a:r>
              <a:rPr sz="2200" spc="-20" dirty="0">
                <a:latin typeface="Times New Roman"/>
                <a:cs typeface="Times New Roman"/>
              </a:rPr>
              <a:t>Подключичная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.</a:t>
            </a:r>
            <a:endParaRPr sz="2200" dirty="0">
              <a:latin typeface="Times New Roman"/>
              <a:cs typeface="Times New Roman"/>
            </a:endParaRPr>
          </a:p>
          <a:p>
            <a:pPr marL="290830" indent="-278765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291465" algn="l"/>
              </a:tabLst>
            </a:pPr>
            <a:r>
              <a:rPr sz="2200" spc="-10" dirty="0">
                <a:latin typeface="Times New Roman"/>
                <a:cs typeface="Times New Roman"/>
              </a:rPr>
              <a:t>Подмышечная.</a:t>
            </a:r>
            <a:endParaRPr sz="2200" dirty="0">
              <a:latin typeface="Times New Roman"/>
              <a:cs typeface="Times New Roman"/>
            </a:endParaRPr>
          </a:p>
          <a:p>
            <a:pPr marL="290830" indent="-278765">
              <a:lnSpc>
                <a:spcPct val="100000"/>
              </a:lnSpc>
              <a:buAutoNum type="arabicPeriod" startAt="5"/>
              <a:tabLst>
                <a:tab pos="291465" algn="l"/>
              </a:tabLst>
            </a:pPr>
            <a:r>
              <a:rPr sz="2200" spc="-10" dirty="0">
                <a:latin typeface="Times New Roman"/>
                <a:cs typeface="Times New Roman"/>
              </a:rPr>
              <a:t>Плечевая.</a:t>
            </a:r>
            <a:endParaRPr sz="2200" dirty="0">
              <a:latin typeface="Times New Roman"/>
              <a:cs typeface="Times New Roman"/>
            </a:endParaRPr>
          </a:p>
          <a:p>
            <a:pPr marL="290830" indent="-278765">
              <a:lnSpc>
                <a:spcPct val="100000"/>
              </a:lnSpc>
              <a:buAutoNum type="arabicPeriod" startAt="5"/>
              <a:tabLst>
                <a:tab pos="291465" algn="l"/>
              </a:tabLst>
            </a:pPr>
            <a:r>
              <a:rPr sz="2200" spc="-10" dirty="0">
                <a:latin typeface="Times New Roman"/>
                <a:cs typeface="Times New Roman"/>
              </a:rPr>
              <a:t>Лучевая.</a:t>
            </a:r>
            <a:endParaRPr sz="2200" dirty="0">
              <a:latin typeface="Times New Roman"/>
              <a:cs typeface="Times New Roman"/>
            </a:endParaRPr>
          </a:p>
          <a:p>
            <a:pPr marL="290830" indent="-278765">
              <a:lnSpc>
                <a:spcPct val="100000"/>
              </a:lnSpc>
              <a:buAutoNum type="arabicPeriod" startAt="5"/>
              <a:tabLst>
                <a:tab pos="291465" algn="l"/>
              </a:tabLst>
            </a:pPr>
            <a:r>
              <a:rPr sz="2200" spc="-10" dirty="0">
                <a:latin typeface="Times New Roman"/>
                <a:cs typeface="Times New Roman"/>
              </a:rPr>
              <a:t>Локтевая.</a:t>
            </a:r>
            <a:endParaRPr sz="2200" dirty="0">
              <a:latin typeface="Times New Roman"/>
              <a:cs typeface="Times New Roman"/>
            </a:endParaRPr>
          </a:p>
          <a:p>
            <a:pPr marL="431165" indent="-419100">
              <a:lnSpc>
                <a:spcPct val="100000"/>
              </a:lnSpc>
              <a:buAutoNum type="arabicPeriod" startAt="5"/>
              <a:tabLst>
                <a:tab pos="431800" algn="l"/>
              </a:tabLst>
            </a:pPr>
            <a:r>
              <a:rPr sz="2200" spc="-10" dirty="0">
                <a:latin typeface="Times New Roman"/>
                <a:cs typeface="Times New Roman"/>
              </a:rPr>
              <a:t>Бедренная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(в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паху).</a:t>
            </a:r>
            <a:endParaRPr sz="2200" dirty="0">
              <a:latin typeface="Times New Roman"/>
              <a:cs typeface="Times New Roman"/>
            </a:endParaRPr>
          </a:p>
          <a:p>
            <a:pPr marL="12700" marR="243204" indent="408305">
              <a:lnSpc>
                <a:spcPct val="100000"/>
              </a:lnSpc>
              <a:buAutoNum type="arabicPeriod" startAt="5"/>
              <a:tabLst>
                <a:tab pos="421005" algn="l"/>
              </a:tabLst>
            </a:pPr>
            <a:r>
              <a:rPr sz="2200" dirty="0">
                <a:latin typeface="Times New Roman"/>
                <a:cs typeface="Times New Roman"/>
              </a:rPr>
              <a:t>Бедренная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(в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середине бедра).</a:t>
            </a:r>
            <a:endParaRPr sz="2200" dirty="0">
              <a:latin typeface="Times New Roman"/>
              <a:cs typeface="Times New Roman"/>
            </a:endParaRPr>
          </a:p>
          <a:p>
            <a:pPr marL="431800" indent="-419734">
              <a:lnSpc>
                <a:spcPct val="100000"/>
              </a:lnSpc>
              <a:buAutoNum type="arabicPeriod" startAt="5"/>
              <a:tabLst>
                <a:tab pos="432434" algn="l"/>
              </a:tabLst>
            </a:pPr>
            <a:r>
              <a:rPr sz="2200" spc="-10" dirty="0">
                <a:latin typeface="Times New Roman"/>
                <a:cs typeface="Times New Roman"/>
              </a:rPr>
              <a:t>Подколенная.</a:t>
            </a:r>
            <a:endParaRPr sz="2200" dirty="0">
              <a:latin typeface="Times New Roman"/>
              <a:cs typeface="Times New Roman"/>
            </a:endParaRPr>
          </a:p>
          <a:p>
            <a:pPr marL="431165" indent="-419100">
              <a:lnSpc>
                <a:spcPct val="100000"/>
              </a:lnSpc>
              <a:buAutoNum type="arabicPeriod" startAt="5"/>
              <a:tabLst>
                <a:tab pos="431800" algn="l"/>
              </a:tabLst>
            </a:pPr>
            <a:r>
              <a:rPr sz="2200" spc="-20" dirty="0">
                <a:latin typeface="Times New Roman"/>
                <a:cs typeface="Times New Roman"/>
              </a:rPr>
              <a:t>Тыльная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артерия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-10" dirty="0" err="1">
                <a:latin typeface="Times New Roman"/>
                <a:cs typeface="Times New Roman"/>
              </a:rPr>
              <a:t>стопы</a:t>
            </a:r>
            <a:r>
              <a:rPr sz="2200" spc="-10" dirty="0">
                <a:latin typeface="Times New Roman"/>
                <a:cs typeface="Times New Roman"/>
              </a:rPr>
              <a:t>.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28600"/>
            <a:ext cx="6655816" cy="627736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100"/>
              </a:spcBef>
            </a:pPr>
            <a:r>
              <a:rPr sz="2800" b="1" u="sng" spc="-10" dirty="0">
                <a:highlight>
                  <a:srgbClr val="FF0000"/>
                </a:highlight>
                <a:latin typeface="Arial"/>
                <a:cs typeface="Arial"/>
              </a:rPr>
              <a:t>Транспортировка</a:t>
            </a:r>
            <a:r>
              <a:rPr sz="2800" b="1" u="sng" spc="-60" dirty="0">
                <a:highlight>
                  <a:srgbClr val="FF0000"/>
                </a:highlight>
                <a:latin typeface="Arial"/>
                <a:cs typeface="Arial"/>
              </a:rPr>
              <a:t> </a:t>
            </a:r>
            <a:r>
              <a:rPr sz="2800" b="1" u="sng" spc="-10" dirty="0">
                <a:highlight>
                  <a:srgbClr val="FF0000"/>
                </a:highlight>
                <a:latin typeface="Arial"/>
                <a:cs typeface="Arial"/>
              </a:rPr>
              <a:t>пострадавших</a:t>
            </a:r>
            <a:endParaRPr sz="2800" u="sng" dirty="0">
              <a:highlight>
                <a:srgbClr val="FF0000"/>
              </a:highlight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542" y="1817878"/>
            <a:ext cx="7480300" cy="304101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84785" marR="5080" indent="-172720">
              <a:lnSpc>
                <a:spcPts val="2270"/>
              </a:lnSpc>
              <a:spcBef>
                <a:spcPts val="38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spc="-20" dirty="0">
                <a:solidFill>
                  <a:srgbClr val="000099"/>
                </a:solidFill>
                <a:latin typeface="Times New Roman"/>
                <a:cs typeface="Times New Roman"/>
              </a:rPr>
              <a:t>Укладывать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пострадавшего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</a:t>
            </a:r>
            <a:r>
              <a:rPr sz="2100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носилки</a:t>
            </a:r>
            <a:r>
              <a:rPr sz="2100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rgbClr val="000099"/>
                </a:solidFill>
                <a:latin typeface="Times New Roman"/>
                <a:cs typeface="Times New Roman"/>
              </a:rPr>
              <a:t>необходимо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со</a:t>
            </a:r>
            <a:r>
              <a:rPr sz="2100" spc="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стороны, противоположной</a:t>
            </a:r>
            <a:r>
              <a:rPr sz="2100" spc="-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травмированной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части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тела.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Снимая</a:t>
            </a:r>
            <a:endParaRPr sz="2100">
              <a:latin typeface="Times New Roman"/>
              <a:cs typeface="Times New Roman"/>
            </a:endParaRPr>
          </a:p>
          <a:p>
            <a:pPr marL="184785">
              <a:lnSpc>
                <a:spcPts val="2105"/>
              </a:lnSpc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пострадавшего</a:t>
            </a:r>
            <a:r>
              <a:rPr sz="2100" spc="-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носилок,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следует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поступать</a:t>
            </a:r>
            <a:r>
              <a:rPr sz="2100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так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же,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как</a:t>
            </a:r>
            <a:r>
              <a:rPr sz="2100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при</a:t>
            </a:r>
            <a:endParaRPr sz="2100">
              <a:latin typeface="Times New Roman"/>
              <a:cs typeface="Times New Roman"/>
            </a:endParaRPr>
          </a:p>
          <a:p>
            <a:pPr marL="184785">
              <a:lnSpc>
                <a:spcPts val="2395"/>
              </a:lnSpc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укладывании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его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rgbClr val="000099"/>
                </a:solidFill>
                <a:latin typeface="Times New Roman"/>
                <a:cs typeface="Times New Roman"/>
              </a:rPr>
              <a:t>них.</a:t>
            </a:r>
            <a:endParaRPr sz="2100">
              <a:latin typeface="Times New Roman"/>
              <a:cs typeface="Times New Roman"/>
            </a:endParaRPr>
          </a:p>
          <a:p>
            <a:pPr marL="184785" marR="40005" indent="-172720">
              <a:lnSpc>
                <a:spcPts val="2270"/>
              </a:lnSpc>
              <a:spcBef>
                <a:spcPts val="84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Транспортируют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пострадавших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положении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лежа</a:t>
            </a:r>
            <a:r>
              <a:rPr sz="2100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</a:t>
            </a:r>
            <a:r>
              <a:rPr sz="2100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спине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с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ранениями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головы,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повреждениями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черепа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головного</a:t>
            </a:r>
            <a:r>
              <a:rPr sz="2100" spc="-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мозга,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позвоночника</a:t>
            </a:r>
            <a:r>
              <a:rPr sz="2100" spc="-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спинного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мозга,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при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травме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живота,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переломах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костей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таза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нижних</a:t>
            </a:r>
            <a:r>
              <a:rPr sz="2100" spc="-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конечностей.</a:t>
            </a:r>
            <a:r>
              <a:rPr sz="2100" spc="-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Голову</a:t>
            </a:r>
            <a:r>
              <a:rPr sz="2100" spc="-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пострадавшего</a:t>
            </a:r>
            <a:endParaRPr sz="2100">
              <a:latin typeface="Times New Roman"/>
              <a:cs typeface="Times New Roman"/>
            </a:endParaRPr>
          </a:p>
          <a:p>
            <a:pPr marL="184785">
              <a:lnSpc>
                <a:spcPts val="2105"/>
              </a:lnSpc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следует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повернуть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набок,</a:t>
            </a:r>
            <a:r>
              <a:rPr sz="2100" spc="-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чтобы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дыхательные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пути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</a:t>
            </a:r>
            <a:r>
              <a:rPr sz="2100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попали</a:t>
            </a:r>
            <a:endParaRPr sz="2100">
              <a:latin typeface="Times New Roman"/>
              <a:cs typeface="Times New Roman"/>
            </a:endParaRPr>
          </a:p>
          <a:p>
            <a:pPr marL="184785">
              <a:lnSpc>
                <a:spcPts val="2395"/>
              </a:lnSpc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рвотные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массы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кровь.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596893" y="5628802"/>
            <a:ext cx="2951480" cy="81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580">
              <a:lnSpc>
                <a:spcPts val="216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Носилки: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ts val="1920"/>
              </a:lnSpc>
            </a:pPr>
            <a:r>
              <a:rPr sz="2000" dirty="0">
                <a:latin typeface="Calibri"/>
                <a:cs typeface="Calibri"/>
              </a:rPr>
              <a:t>а -</a:t>
            </a:r>
            <a:r>
              <a:rPr sz="2000" spc="-10" dirty="0">
                <a:latin typeface="Calibri"/>
                <a:cs typeface="Calibri"/>
              </a:rPr>
              <a:t> медицинские;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000" dirty="0">
                <a:latin typeface="Calibri"/>
                <a:cs typeface="Calibri"/>
              </a:rPr>
              <a:t>б,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</a:t>
            </a:r>
            <a:r>
              <a:rPr sz="2000" spc="-10" dirty="0">
                <a:latin typeface="Calibri"/>
                <a:cs typeface="Calibri"/>
              </a:rPr>
              <a:t>импровизированные.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4267" y="1295401"/>
            <a:ext cx="5856733" cy="3922774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63159A1-8444-CDAF-2471-18436A0DF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457200"/>
            <a:ext cx="6808216" cy="430887"/>
          </a:xfrm>
        </p:spPr>
        <p:txBody>
          <a:bodyPr/>
          <a:lstStyle/>
          <a:p>
            <a:pPr algn="ctr"/>
            <a:r>
              <a:rPr lang="ru-RU" sz="2800" b="1" u="sng" spc="-10" dirty="0">
                <a:highlight>
                  <a:srgbClr val="FF0000"/>
                </a:highlight>
                <a:latin typeface="Arial"/>
                <a:cs typeface="Arial"/>
              </a:rPr>
              <a:t>Транспортировка</a:t>
            </a:r>
            <a:r>
              <a:rPr lang="ru-RU" sz="2800" b="1" u="sng" spc="-60" dirty="0">
                <a:highlight>
                  <a:srgbClr val="FF0000"/>
                </a:highlight>
                <a:latin typeface="Arial"/>
                <a:cs typeface="Arial"/>
              </a:rPr>
              <a:t> </a:t>
            </a:r>
            <a:r>
              <a:rPr lang="ru-RU" sz="2800" b="1" u="sng" spc="-10" dirty="0">
                <a:highlight>
                  <a:srgbClr val="FF0000"/>
                </a:highlight>
                <a:latin typeface="Arial"/>
                <a:cs typeface="Arial"/>
              </a:rPr>
              <a:t>пострадавших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0934" y="221849"/>
            <a:ext cx="6997700" cy="623118"/>
          </a:xfrm>
          <a:prstGeom prst="rect">
            <a:avLst/>
          </a:prstGeom>
        </p:spPr>
        <p:txBody>
          <a:bodyPr vert="horz" wrap="square" lIns="0" tIns="190372" rIns="0" bIns="0" rtlCol="0">
            <a:spAutoFit/>
          </a:bodyPr>
          <a:lstStyle/>
          <a:p>
            <a:pPr marL="169545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u="sng" spc="-10" dirty="0">
                <a:highlight>
                  <a:srgbClr val="FF0000"/>
                </a:highlight>
                <a:latin typeface="Arial"/>
                <a:cs typeface="Arial"/>
              </a:rPr>
              <a:t>Транспортировка</a:t>
            </a:r>
            <a:r>
              <a:rPr lang="ru-RU" sz="2800" b="1" u="sng" spc="-60" dirty="0">
                <a:highlight>
                  <a:srgbClr val="FF0000"/>
                </a:highlight>
                <a:latin typeface="Arial"/>
                <a:cs typeface="Arial"/>
              </a:rPr>
              <a:t> </a:t>
            </a:r>
            <a:r>
              <a:rPr lang="ru-RU" sz="2800" b="1" u="sng" spc="-10" dirty="0">
                <a:highlight>
                  <a:srgbClr val="FF0000"/>
                </a:highlight>
                <a:latin typeface="Arial"/>
                <a:cs typeface="Arial"/>
              </a:rPr>
              <a:t>пострадавших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707542" y="4544948"/>
            <a:ext cx="7661275" cy="122237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84785" marR="2725420" indent="-172720">
              <a:lnSpc>
                <a:spcPts val="1939"/>
              </a:lnSpc>
              <a:spcBef>
                <a:spcPts val="345"/>
              </a:spcBef>
              <a:buFont typeface="Arial MT"/>
              <a:buChar char="•"/>
              <a:tabLst>
                <a:tab pos="185420" algn="l"/>
              </a:tabLst>
            </a:pPr>
            <a:r>
              <a:rPr sz="1800" dirty="0">
                <a:latin typeface="Calibri"/>
                <a:cs typeface="Calibri"/>
              </a:rPr>
              <a:t>Переноска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пострадавшего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одним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носильщиком: 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руках;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спине;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плече.</a:t>
            </a:r>
            <a:endParaRPr sz="1800">
              <a:latin typeface="Calibri"/>
              <a:cs typeface="Calibri"/>
            </a:endParaRPr>
          </a:p>
          <a:p>
            <a:pPr marL="184785" indent="-172720">
              <a:lnSpc>
                <a:spcPts val="2395"/>
              </a:lnSpc>
              <a:spcBef>
                <a:spcPts val="505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Переноску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способом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"на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руках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впереди"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"на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плече"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применяют</a:t>
            </a:r>
            <a:endParaRPr sz="2100">
              <a:latin typeface="Calibri"/>
              <a:cs typeface="Calibri"/>
            </a:endParaRPr>
          </a:p>
          <a:p>
            <a:pPr marL="184785">
              <a:lnSpc>
                <a:spcPts val="2395"/>
              </a:lnSpc>
            </a:pPr>
            <a:r>
              <a:rPr sz="2100" dirty="0">
                <a:latin typeface="Calibri"/>
                <a:cs typeface="Calibri"/>
              </a:rPr>
              <a:t>в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случаях,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если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пострадавший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очень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слаб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или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без</a:t>
            </a:r>
            <a:r>
              <a:rPr sz="2100" spc="-10" dirty="0">
                <a:latin typeface="Calibri"/>
                <a:cs typeface="Calibri"/>
              </a:rPr>
              <a:t> сознания.</a:t>
            </a:r>
            <a:endParaRPr sz="2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21992" y="1356360"/>
            <a:ext cx="5234939" cy="278892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6997700" cy="623118"/>
          </a:xfrm>
          <a:prstGeom prst="rect">
            <a:avLst/>
          </a:prstGeom>
        </p:spPr>
        <p:txBody>
          <a:bodyPr vert="horz" wrap="square" lIns="0" tIns="190372" rIns="0" bIns="0" rtlCol="0">
            <a:spAutoFit/>
          </a:bodyPr>
          <a:lstStyle/>
          <a:p>
            <a:pPr marL="312420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u="sng" spc="-10" dirty="0">
                <a:highlight>
                  <a:srgbClr val="FF0000"/>
                </a:highlight>
                <a:latin typeface="Arial"/>
                <a:cs typeface="Arial"/>
              </a:rPr>
              <a:t>Транспортировка</a:t>
            </a:r>
            <a:r>
              <a:rPr lang="ru-RU" sz="2800" b="1" u="sng" spc="-60" dirty="0">
                <a:highlight>
                  <a:srgbClr val="FF0000"/>
                </a:highlight>
                <a:latin typeface="Arial"/>
                <a:cs typeface="Arial"/>
              </a:rPr>
              <a:t> </a:t>
            </a:r>
            <a:r>
              <a:rPr lang="ru-RU" sz="2800" b="1" u="sng" spc="-10" dirty="0">
                <a:highlight>
                  <a:srgbClr val="FF0000"/>
                </a:highlight>
                <a:latin typeface="Arial"/>
                <a:cs typeface="Arial"/>
              </a:rPr>
              <a:t>пострадавших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707542" y="1810258"/>
            <a:ext cx="7561580" cy="6337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84785" marR="5080" indent="-172720">
              <a:lnSpc>
                <a:spcPts val="2270"/>
              </a:lnSpc>
              <a:spcBef>
                <a:spcPts val="380"/>
              </a:spcBef>
              <a:buFont typeface="Arial MT"/>
              <a:buChar char="•"/>
              <a:tabLst>
                <a:tab pos="185420" algn="l"/>
              </a:tabLst>
            </a:pPr>
            <a:r>
              <a:rPr sz="2100" dirty="0">
                <a:latin typeface="Calibri"/>
                <a:cs typeface="Calibri"/>
              </a:rPr>
              <a:t>Если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больной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сознании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может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самостоятельно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держаться,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то </a:t>
            </a:r>
            <a:r>
              <a:rPr sz="2100" dirty="0">
                <a:latin typeface="Calibri"/>
                <a:cs typeface="Calibri"/>
              </a:rPr>
              <a:t>легче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переносить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его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на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"замке"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из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3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или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4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рук.</a:t>
            </a:r>
            <a:endParaRPr sz="21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7479" y="2648711"/>
            <a:ext cx="3749040" cy="386334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3230" y="207313"/>
            <a:ext cx="6997700" cy="700062"/>
          </a:xfrm>
          <a:prstGeom prst="rect">
            <a:avLst/>
          </a:prstGeom>
        </p:spPr>
        <p:txBody>
          <a:bodyPr vert="horz" wrap="square" lIns="0" tIns="190372" rIns="0" bIns="0" rtlCol="0">
            <a:spAutoFit/>
          </a:bodyPr>
          <a:lstStyle/>
          <a:p>
            <a:pPr marL="60325" algn="ctr">
              <a:lnSpc>
                <a:spcPct val="100000"/>
              </a:lnSpc>
              <a:spcBef>
                <a:spcPts val="100"/>
              </a:spcBef>
            </a:pPr>
            <a:r>
              <a:rPr lang="ru-RU" sz="3300" b="1" u="sng" dirty="0" err="1">
                <a:highlight>
                  <a:srgbClr val="FF0000"/>
                </a:highlight>
              </a:rPr>
              <a:t>Имобилизация</a:t>
            </a:r>
            <a:endParaRPr sz="3300" b="1" u="sng" dirty="0">
              <a:highlight>
                <a:srgbClr val="FF0000"/>
              </a:highligh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542" y="4619625"/>
            <a:ext cx="8131658" cy="1475853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84785" marR="5080" indent="-172720">
              <a:lnSpc>
                <a:spcPct val="80000"/>
              </a:lnSpc>
              <a:spcBef>
                <a:spcPts val="530"/>
              </a:spcBef>
              <a:buFont typeface="Arial MT"/>
              <a:buChar char="•"/>
              <a:tabLst>
                <a:tab pos="185420" algn="l"/>
              </a:tabLst>
            </a:pPr>
            <a:r>
              <a:rPr sz="1800" dirty="0">
                <a:latin typeface="Calibri"/>
                <a:cs typeface="Calibri"/>
              </a:rPr>
              <a:t>Иммобилизация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помощи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подручных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средств: </a:t>
            </a:r>
            <a:endParaRPr lang="ru-RU" sz="1800" spc="-10" dirty="0">
              <a:latin typeface="Calibri"/>
              <a:cs typeface="Calibri"/>
            </a:endParaRPr>
          </a:p>
          <a:p>
            <a:pPr marL="184785" marR="5080" indent="-172720">
              <a:lnSpc>
                <a:spcPct val="80000"/>
              </a:lnSpc>
              <a:spcBef>
                <a:spcPts val="530"/>
              </a:spcBef>
              <a:buFont typeface="Arial MT"/>
              <a:buChar char="•"/>
              <a:tabLst>
                <a:tab pos="185420" algn="l"/>
              </a:tabLst>
            </a:pPr>
            <a:r>
              <a:rPr sz="1800" dirty="0">
                <a:latin typeface="Calibri"/>
                <a:cs typeface="Calibri"/>
              </a:rPr>
              <a:t>а,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б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 при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переломе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позвоночника</a:t>
            </a:r>
            <a:r>
              <a:rPr sz="1800" spc="-10" dirty="0">
                <a:latin typeface="Calibri"/>
                <a:cs typeface="Calibri"/>
              </a:rPr>
              <a:t>;</a:t>
            </a:r>
            <a:endParaRPr lang="ru-RU" spc="-10" dirty="0">
              <a:latin typeface="Calibri"/>
              <a:cs typeface="Calibri"/>
            </a:endParaRPr>
          </a:p>
          <a:p>
            <a:pPr marL="184785" marR="5080" indent="-172720">
              <a:lnSpc>
                <a:spcPct val="80000"/>
              </a:lnSpc>
              <a:spcBef>
                <a:spcPts val="530"/>
              </a:spcBef>
              <a:buFont typeface="Arial MT"/>
              <a:buChar char="•"/>
              <a:tabLst>
                <a:tab pos="185420" algn="l"/>
              </a:tabLst>
            </a:pPr>
            <a:r>
              <a:rPr sz="1800" dirty="0">
                <a:latin typeface="Calibri"/>
                <a:cs typeface="Calibri"/>
              </a:rPr>
              <a:t>в,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 -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иммобилизация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бедра; </a:t>
            </a:r>
            <a:r>
              <a:rPr sz="1800" dirty="0">
                <a:latin typeface="Calibri"/>
                <a:cs typeface="Calibri"/>
              </a:rPr>
              <a:t>д - </a:t>
            </a:r>
            <a:r>
              <a:rPr sz="1800" spc="-10" dirty="0" err="1">
                <a:latin typeface="Calibri"/>
                <a:cs typeface="Calibri"/>
              </a:rPr>
              <a:t>предплечья</a:t>
            </a:r>
            <a:r>
              <a:rPr sz="1800" spc="-10" dirty="0">
                <a:latin typeface="Calibri"/>
                <a:cs typeface="Calibri"/>
              </a:rPr>
              <a:t>;</a:t>
            </a:r>
            <a:endParaRPr lang="ru-RU" spc="-10" dirty="0">
              <a:latin typeface="Calibri"/>
              <a:cs typeface="Calibri"/>
            </a:endParaRPr>
          </a:p>
          <a:p>
            <a:pPr marL="184785" marR="5080" indent="-172720">
              <a:lnSpc>
                <a:spcPct val="80000"/>
              </a:lnSpc>
              <a:spcBef>
                <a:spcPts val="530"/>
              </a:spcBef>
              <a:buFont typeface="Arial MT"/>
              <a:buChar char="•"/>
              <a:tabLst>
                <a:tab pos="185420" algn="l"/>
              </a:tabLst>
            </a:pPr>
            <a:r>
              <a:rPr sz="1800" dirty="0">
                <a:latin typeface="Calibri"/>
                <a:cs typeface="Calibri"/>
              </a:rPr>
              <a:t>е -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ключицы</a:t>
            </a:r>
            <a:r>
              <a:rPr sz="1800" spc="-10" dirty="0">
                <a:latin typeface="Calibri"/>
                <a:cs typeface="Calibri"/>
              </a:rPr>
              <a:t>;</a:t>
            </a:r>
            <a:endParaRPr lang="ru-RU" spc="-10" dirty="0">
              <a:latin typeface="Calibri"/>
              <a:cs typeface="Calibri"/>
            </a:endParaRPr>
          </a:p>
          <a:p>
            <a:pPr marL="184785" marR="5080" indent="-172720">
              <a:lnSpc>
                <a:spcPct val="80000"/>
              </a:lnSpc>
              <a:spcBef>
                <a:spcPts val="530"/>
              </a:spcBef>
              <a:buFont typeface="Arial MT"/>
              <a:buChar char="•"/>
              <a:tabLst>
                <a:tab pos="185420" algn="l"/>
              </a:tabLst>
            </a:pPr>
            <a:r>
              <a:rPr sz="1800" dirty="0">
                <a:latin typeface="Calibri"/>
                <a:cs typeface="Calibri"/>
              </a:rPr>
              <a:t>ж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голени</a:t>
            </a:r>
            <a:r>
              <a:rPr sz="2100" spc="-10" dirty="0">
                <a:latin typeface="Calibri"/>
                <a:cs typeface="Calibri"/>
              </a:rPr>
              <a:t>.</a:t>
            </a:r>
            <a:endParaRPr sz="21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6360" y="1260347"/>
            <a:ext cx="6336792" cy="332689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381000"/>
            <a:ext cx="7809484" cy="47513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469900" marR="5080" algn="ctr">
              <a:lnSpc>
                <a:spcPts val="3240"/>
              </a:lnSpc>
              <a:spcBef>
                <a:spcPts val="505"/>
              </a:spcBef>
            </a:pPr>
            <a:r>
              <a:rPr sz="2800" b="1" u="sng" dirty="0">
                <a:highlight>
                  <a:srgbClr val="FF0000"/>
                </a:highlight>
              </a:rPr>
              <a:t>Поза</a:t>
            </a:r>
            <a:r>
              <a:rPr sz="2800" b="1" u="sng" spc="-25" dirty="0">
                <a:highlight>
                  <a:srgbClr val="FF0000"/>
                </a:highlight>
              </a:rPr>
              <a:t> </a:t>
            </a:r>
            <a:r>
              <a:rPr sz="2800" b="1" u="sng" dirty="0">
                <a:highlight>
                  <a:srgbClr val="FF0000"/>
                </a:highlight>
              </a:rPr>
              <a:t>при</a:t>
            </a:r>
            <a:r>
              <a:rPr sz="2800" b="1" u="sng" spc="-15" dirty="0">
                <a:highlight>
                  <a:srgbClr val="FF0000"/>
                </a:highlight>
              </a:rPr>
              <a:t> </a:t>
            </a:r>
            <a:r>
              <a:rPr sz="2800" b="1" u="sng" spc="-10" dirty="0">
                <a:highlight>
                  <a:srgbClr val="FF0000"/>
                </a:highlight>
              </a:rPr>
              <a:t>транспортировке пострадавшего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456303"/>
              </p:ext>
            </p:extLst>
          </p:nvPr>
        </p:nvGraphicFramePr>
        <p:xfrm>
          <a:off x="990600" y="1752600"/>
          <a:ext cx="7567930" cy="4036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0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810">
                <a:tc>
                  <a:txBody>
                    <a:bodyPr/>
                    <a:lstStyle/>
                    <a:p>
                      <a:pPr marL="26924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Положение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14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Состояние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12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Лежа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спине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80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ранения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головы;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12115" marR="1016635" indent="-342900">
                        <a:lnSpc>
                          <a:spcPct val="114999"/>
                        </a:lnSpc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повреждения</a:t>
                      </a:r>
                      <a:r>
                        <a:rPr sz="20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черепа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 и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головного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мозга;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12115" marR="192405" indent="-342900">
                        <a:lnSpc>
                          <a:spcPct val="114999"/>
                        </a:lnSpc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повреждения</a:t>
                      </a:r>
                      <a:r>
                        <a:rPr sz="20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позвоночника</a:t>
                      </a:r>
                      <a:r>
                        <a:rPr sz="20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спинного</a:t>
                      </a:r>
                      <a:r>
                        <a:rPr sz="20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мозга;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76250" indent="-407670">
                        <a:lnSpc>
                          <a:spcPct val="100000"/>
                        </a:lnSpc>
                        <a:spcBef>
                          <a:spcPts val="360"/>
                        </a:spcBef>
                        <a:buSzPct val="50000"/>
                        <a:buFont typeface="Symbol"/>
                        <a:buChar char=""/>
                        <a:tabLst>
                          <a:tab pos="476250" algn="l"/>
                          <a:tab pos="476884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переломы</a:t>
                      </a:r>
                      <a:r>
                        <a:rPr sz="20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конечностей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13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2. На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спине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 согнутыми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в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коленях</a:t>
                      </a:r>
                      <a:r>
                        <a:rPr sz="20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ногами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80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травмы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заболевания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органов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брюшной</a:t>
                      </a:r>
                      <a:r>
                        <a:rPr sz="20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полости;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365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перелом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костей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таза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6469" y="162305"/>
            <a:ext cx="7567930" cy="885499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 algn="ctr">
              <a:lnSpc>
                <a:spcPts val="3240"/>
              </a:lnSpc>
              <a:spcBef>
                <a:spcPts val="505"/>
              </a:spcBef>
            </a:pPr>
            <a:r>
              <a:rPr lang="ru-RU" sz="2800" b="1" u="sng" dirty="0">
                <a:highlight>
                  <a:srgbClr val="FF0000"/>
                </a:highlight>
              </a:rPr>
              <a:t>Поза</a:t>
            </a:r>
            <a:r>
              <a:rPr lang="ru-RU" sz="2800" b="1" u="sng" spc="-25" dirty="0">
                <a:highlight>
                  <a:srgbClr val="FF0000"/>
                </a:highlight>
              </a:rPr>
              <a:t> </a:t>
            </a:r>
            <a:r>
              <a:rPr lang="ru-RU" sz="2800" b="1" u="sng" dirty="0">
                <a:highlight>
                  <a:srgbClr val="FF0000"/>
                </a:highlight>
              </a:rPr>
              <a:t>при</a:t>
            </a:r>
            <a:r>
              <a:rPr lang="ru-RU" sz="2800" b="1" u="sng" spc="-15" dirty="0">
                <a:highlight>
                  <a:srgbClr val="FF0000"/>
                </a:highlight>
              </a:rPr>
              <a:t> </a:t>
            </a:r>
            <a:r>
              <a:rPr lang="ru-RU" sz="2800" b="1" u="sng" spc="-10" dirty="0">
                <a:highlight>
                  <a:srgbClr val="FF0000"/>
                </a:highlight>
              </a:rPr>
              <a:t>транспортировке пострадавшего</a:t>
            </a:r>
            <a:endParaRPr sz="2800" dirty="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692763"/>
              </p:ext>
            </p:extLst>
          </p:nvPr>
        </p:nvGraphicFramePr>
        <p:xfrm>
          <a:off x="788035" y="1345765"/>
          <a:ext cx="7567930" cy="5333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0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810">
                <a:tc>
                  <a:txBody>
                    <a:bodyPr/>
                    <a:lstStyle/>
                    <a:p>
                      <a:pPr marL="26924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Положение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14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Состояние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8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спине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приподнятыми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8580" marR="493395">
                        <a:lnSpc>
                          <a:spcPts val="2760"/>
                        </a:lnSpc>
                        <a:spcBef>
                          <a:spcPts val="15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нижними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конечностями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опущенной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головой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75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значительные</a:t>
                      </a:r>
                      <a:r>
                        <a:rPr sz="20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кровопотери;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365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шок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572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животе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80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травмы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спины;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marR="534670" indent="-342900">
                        <a:lnSpc>
                          <a:spcPts val="2760"/>
                        </a:lnSpc>
                        <a:spcBef>
                          <a:spcPts val="150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травмы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затылочной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части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головы;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marR="524510" indent="-342900">
                        <a:lnSpc>
                          <a:spcPts val="2760"/>
                        </a:lnSpc>
                        <a:spcBef>
                          <a:spcPts val="5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травмы</a:t>
                      </a:r>
                      <a:r>
                        <a:rPr sz="2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спины,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ягодиц,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тыльной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поверхности</a:t>
                      </a:r>
                      <a:r>
                        <a:rPr sz="20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ног;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204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состоянии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комы;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360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частой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рвоте;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365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подозрении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на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marR="204470">
                        <a:lnSpc>
                          <a:spcPct val="114999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повреждение</a:t>
                      </a:r>
                      <a:r>
                        <a:rPr sz="20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спинного</a:t>
                      </a:r>
                      <a:r>
                        <a:rPr sz="20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мозга, когда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наличии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есть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только брезентовые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носилки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8219" y="162305"/>
            <a:ext cx="6959981" cy="885499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 algn="ctr">
              <a:lnSpc>
                <a:spcPts val="3240"/>
              </a:lnSpc>
              <a:spcBef>
                <a:spcPts val="505"/>
              </a:spcBef>
            </a:pPr>
            <a:r>
              <a:rPr lang="ru-RU" sz="2800" b="1" u="sng" dirty="0">
                <a:highlight>
                  <a:srgbClr val="FF0000"/>
                </a:highlight>
              </a:rPr>
              <a:t>Поза</a:t>
            </a:r>
            <a:r>
              <a:rPr lang="ru-RU" sz="2800" b="1" u="sng" spc="-25" dirty="0">
                <a:highlight>
                  <a:srgbClr val="FF0000"/>
                </a:highlight>
              </a:rPr>
              <a:t> </a:t>
            </a:r>
            <a:r>
              <a:rPr lang="ru-RU" sz="2800" b="1" u="sng" dirty="0">
                <a:highlight>
                  <a:srgbClr val="FF0000"/>
                </a:highlight>
              </a:rPr>
              <a:t>при</a:t>
            </a:r>
            <a:r>
              <a:rPr lang="ru-RU" sz="2800" b="1" u="sng" spc="-15" dirty="0">
                <a:highlight>
                  <a:srgbClr val="FF0000"/>
                </a:highlight>
              </a:rPr>
              <a:t> </a:t>
            </a:r>
            <a:r>
              <a:rPr lang="ru-RU" sz="2800" b="1" u="sng" spc="-10" dirty="0">
                <a:highlight>
                  <a:srgbClr val="FF0000"/>
                </a:highlight>
              </a:rPr>
              <a:t>транспортировке пострадавшего</a:t>
            </a:r>
            <a:endParaRPr sz="2800" dirty="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89819"/>
              </p:ext>
            </p:extLst>
          </p:nvPr>
        </p:nvGraphicFramePr>
        <p:xfrm>
          <a:off x="890270" y="1371600"/>
          <a:ext cx="7567930" cy="5137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0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810">
                <a:tc>
                  <a:txBody>
                    <a:bodyPr/>
                    <a:lstStyle/>
                    <a:p>
                      <a:pPr marL="26924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Положение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14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Состояние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боку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395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бессознательное</a:t>
                      </a:r>
                      <a:r>
                        <a:rPr sz="20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состояние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13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Полусидя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вытянутыми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ногами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535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травмы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шеи;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359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значительные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повреждение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121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верхних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конечностей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46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Полусидя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согнутыми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коленями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80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травмы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мочевых</a:t>
                      </a:r>
                      <a:r>
                        <a:rPr sz="20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половых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органов;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marR="676910" indent="-342900">
                        <a:lnSpc>
                          <a:spcPct val="114999"/>
                        </a:lnSpc>
                        <a:spcBef>
                          <a:spcPts val="5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подозрение</a:t>
                      </a:r>
                      <a:r>
                        <a:rPr sz="2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кишечную непроходимость;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marR="443230" indent="-342900">
                        <a:lnSpc>
                          <a:spcPts val="2760"/>
                        </a:lnSpc>
                        <a:spcBef>
                          <a:spcPts val="150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другие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острые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 заболевания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брюшных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органов;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210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травмы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брюшной</a:t>
                      </a:r>
                      <a:r>
                        <a:rPr sz="2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полости;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360"/>
                        </a:spcBef>
                        <a:buSzPct val="50000"/>
                        <a:buFont typeface="Symbol"/>
                        <a:buChar char="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ранения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latin typeface="Times New Roman"/>
                          <a:cs typeface="Times New Roman"/>
                        </a:rPr>
                        <a:t>грудной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клетки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45720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99"/>
                </a:solidFill>
                <a:highlight>
                  <a:srgbClr val="FF0000"/>
                </a:highlight>
              </a:rPr>
              <a:t>Спасибо</a:t>
            </a:r>
            <a:r>
              <a:rPr sz="3600" spc="-20" dirty="0">
                <a:solidFill>
                  <a:srgbClr val="000099"/>
                </a:solidFill>
                <a:highlight>
                  <a:srgbClr val="FF0000"/>
                </a:highlight>
              </a:rPr>
              <a:t> </a:t>
            </a:r>
            <a:r>
              <a:rPr sz="3600" dirty="0" err="1">
                <a:solidFill>
                  <a:srgbClr val="000099"/>
                </a:solidFill>
                <a:highlight>
                  <a:srgbClr val="FF0000"/>
                </a:highlight>
              </a:rPr>
              <a:t>за</a:t>
            </a:r>
            <a:r>
              <a:rPr sz="3600" dirty="0">
                <a:solidFill>
                  <a:srgbClr val="000099"/>
                </a:solidFill>
                <a:highlight>
                  <a:srgbClr val="FF0000"/>
                </a:highlight>
              </a:rPr>
              <a:t> </a:t>
            </a:r>
            <a:r>
              <a:rPr sz="3600" spc="-10" dirty="0" err="1">
                <a:solidFill>
                  <a:srgbClr val="000099"/>
                </a:solidFill>
                <a:highlight>
                  <a:srgbClr val="FF0000"/>
                </a:highlight>
              </a:rPr>
              <a:t>внимани</a:t>
            </a:r>
            <a:r>
              <a:rPr lang="ru-RU" sz="3600" spc="-10" dirty="0">
                <a:solidFill>
                  <a:srgbClr val="000099"/>
                </a:solidFill>
                <a:highlight>
                  <a:srgbClr val="FF0000"/>
                </a:highlight>
              </a:rPr>
              <a:t>е </a:t>
            </a:r>
            <a:r>
              <a:rPr sz="3600" spc="-10" dirty="0">
                <a:solidFill>
                  <a:srgbClr val="000099"/>
                </a:solidFill>
                <a:highlight>
                  <a:srgbClr val="FF0000"/>
                </a:highlight>
              </a:rPr>
              <a:t>!</a:t>
            </a:r>
            <a:br>
              <a:rPr lang="ru-RU" sz="3600" spc="-10" dirty="0">
                <a:solidFill>
                  <a:srgbClr val="000099"/>
                </a:solidFill>
                <a:highlight>
                  <a:srgbClr val="FF0000"/>
                </a:highlight>
              </a:rPr>
            </a:br>
            <a:endParaRPr sz="3600" dirty="0">
              <a:highlight>
                <a:srgbClr val="FF0000"/>
              </a:highligh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3E4E612-6DBD-04F4-00C6-D80C6D9B9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74" y="1600200"/>
            <a:ext cx="4419600" cy="4419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381000"/>
            <a:ext cx="644842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dirty="0">
                <a:highlight>
                  <a:srgbClr val="FF0000"/>
                </a:highlight>
                <a:latin typeface="Arial"/>
                <a:cs typeface="Arial"/>
              </a:rPr>
              <a:t>Первая</a:t>
            </a:r>
            <a:r>
              <a:rPr sz="3300" b="1" spc="-114" dirty="0">
                <a:highlight>
                  <a:srgbClr val="FF0000"/>
                </a:highlight>
                <a:latin typeface="Arial"/>
                <a:cs typeface="Arial"/>
              </a:rPr>
              <a:t> </a:t>
            </a:r>
            <a:r>
              <a:rPr sz="3300" b="1" dirty="0">
                <a:highlight>
                  <a:srgbClr val="FF0000"/>
                </a:highlight>
                <a:latin typeface="Arial"/>
                <a:cs typeface="Arial"/>
              </a:rPr>
              <a:t>(доврачебная)</a:t>
            </a:r>
            <a:r>
              <a:rPr sz="3300" b="1" spc="-110" dirty="0">
                <a:highlight>
                  <a:srgbClr val="FF0000"/>
                </a:highlight>
                <a:latin typeface="Arial"/>
                <a:cs typeface="Arial"/>
              </a:rPr>
              <a:t> </a:t>
            </a:r>
            <a:r>
              <a:rPr sz="3300" b="1" spc="-10" dirty="0">
                <a:highlight>
                  <a:srgbClr val="FF0000"/>
                </a:highlight>
                <a:latin typeface="Arial"/>
                <a:cs typeface="Arial"/>
              </a:rPr>
              <a:t>помощь</a:t>
            </a:r>
            <a:endParaRPr sz="3300" dirty="0">
              <a:highlight>
                <a:srgbClr val="FF0000"/>
              </a:highlight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1648205"/>
            <a:ext cx="8386445" cy="23622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50"/>
              </a:spcBef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Первая</a:t>
            </a:r>
            <a:r>
              <a:rPr sz="2100" spc="315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(доврачебная)</a:t>
            </a:r>
            <a:r>
              <a:rPr sz="2100" spc="325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помощь</a:t>
            </a:r>
            <a:r>
              <a:rPr sz="2100" spc="325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-</a:t>
            </a:r>
            <a:r>
              <a:rPr sz="2100" spc="325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это</a:t>
            </a:r>
            <a:r>
              <a:rPr sz="2100" spc="325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комплекс</a:t>
            </a:r>
            <a:r>
              <a:rPr sz="2100" spc="330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мероприятий,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направленных</a:t>
            </a:r>
            <a:r>
              <a:rPr sz="2100" spc="9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</a:t>
            </a:r>
            <a:r>
              <a:rPr sz="2100" spc="7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восстановление</a:t>
            </a:r>
            <a:r>
              <a:rPr sz="2100" spc="8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или</a:t>
            </a:r>
            <a:r>
              <a:rPr sz="2100" spc="8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сохранение</a:t>
            </a:r>
            <a:r>
              <a:rPr sz="2100" spc="9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жизни</a:t>
            </a:r>
            <a:r>
              <a:rPr sz="2100" spc="8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8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здоровья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пострадавшего,</a:t>
            </a:r>
            <a:r>
              <a:rPr sz="2100" spc="270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осуществляемых</a:t>
            </a:r>
            <a:r>
              <a:rPr sz="2100" spc="275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</a:t>
            </a:r>
            <a:r>
              <a:rPr sz="2100" spc="270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медицинскими</a:t>
            </a:r>
            <a:r>
              <a:rPr sz="2100" spc="270" dirty="0">
                <a:solidFill>
                  <a:srgbClr val="000099"/>
                </a:solidFill>
                <a:latin typeface="Times New Roman"/>
                <a:cs typeface="Times New Roman"/>
              </a:rPr>
              <a:t> 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работниками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(взаимопомощь)</a:t>
            </a:r>
            <a:r>
              <a:rPr sz="2100" spc="455" dirty="0">
                <a:solidFill>
                  <a:srgbClr val="000099"/>
                </a:solidFill>
                <a:latin typeface="Times New Roman"/>
                <a:cs typeface="Times New Roman"/>
              </a:rPr>
              <a:t> 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или</a:t>
            </a:r>
            <a:r>
              <a:rPr sz="2100" spc="455" dirty="0">
                <a:solidFill>
                  <a:srgbClr val="000099"/>
                </a:solidFill>
                <a:latin typeface="Times New Roman"/>
                <a:cs typeface="Times New Roman"/>
              </a:rPr>
              <a:t> 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самим</a:t>
            </a:r>
            <a:r>
              <a:rPr sz="2100" spc="455" dirty="0">
                <a:solidFill>
                  <a:srgbClr val="000099"/>
                </a:solidFill>
                <a:latin typeface="Times New Roman"/>
                <a:cs typeface="Times New Roman"/>
              </a:rPr>
              <a:t>  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пострадавшим</a:t>
            </a:r>
            <a:r>
              <a:rPr sz="2100" spc="455" dirty="0">
                <a:solidFill>
                  <a:srgbClr val="000099"/>
                </a:solidFill>
                <a:latin typeface="Times New Roman"/>
                <a:cs typeface="Times New Roman"/>
              </a:rPr>
              <a:t>  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(самопомощь).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Одним</a:t>
            </a:r>
            <a:r>
              <a:rPr sz="2100" spc="229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из</a:t>
            </a:r>
            <a:r>
              <a:rPr sz="2100" spc="2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важнейших</a:t>
            </a:r>
            <a:r>
              <a:rPr sz="2100" spc="2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положений</a:t>
            </a:r>
            <a:r>
              <a:rPr sz="2100" spc="2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оказания</a:t>
            </a:r>
            <a:r>
              <a:rPr sz="2100" spc="2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первой</a:t>
            </a:r>
            <a:r>
              <a:rPr sz="2100" spc="2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помощи</a:t>
            </a:r>
            <a:r>
              <a:rPr sz="2100" spc="229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является</a:t>
            </a:r>
            <a:r>
              <a:rPr sz="2100" spc="2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ее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срочность:</a:t>
            </a:r>
            <a:r>
              <a:rPr sz="2100" spc="42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чем</a:t>
            </a:r>
            <a:r>
              <a:rPr sz="2100" spc="42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быстрее</a:t>
            </a:r>
            <a:r>
              <a:rPr sz="2100" spc="42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она</a:t>
            </a:r>
            <a:r>
              <a:rPr sz="2100" spc="43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оказана,</a:t>
            </a:r>
            <a:r>
              <a:rPr sz="2100" spc="42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тем</a:t>
            </a:r>
            <a:r>
              <a:rPr sz="2100" spc="42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больше</a:t>
            </a:r>
            <a:r>
              <a:rPr sz="2100" spc="42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надежды</a:t>
            </a:r>
            <a:r>
              <a:rPr sz="2100" spc="43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на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благоприятный</a:t>
            </a:r>
            <a:r>
              <a:rPr sz="2100" spc="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исход.</a:t>
            </a:r>
            <a:r>
              <a:rPr sz="2100" spc="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Поэтому</a:t>
            </a:r>
            <a:r>
              <a:rPr sz="2100" spc="10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такую</a:t>
            </a:r>
            <a:r>
              <a:rPr sz="2100" spc="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помощь</a:t>
            </a:r>
            <a:r>
              <a:rPr sz="2100" spc="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своевременно</a:t>
            </a:r>
            <a:r>
              <a:rPr sz="2100" spc="10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МОЖЕТ</a:t>
            </a:r>
            <a:r>
              <a:rPr sz="2100" spc="10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и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ДОЛЖЕН</a:t>
            </a:r>
            <a:r>
              <a:rPr sz="2100" spc="50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оказать</a:t>
            </a:r>
            <a:r>
              <a:rPr sz="2100" spc="50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тот,</a:t>
            </a:r>
            <a:r>
              <a:rPr sz="2100" spc="50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кто</a:t>
            </a:r>
            <a:r>
              <a:rPr sz="2100" spc="509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находится</a:t>
            </a:r>
            <a:r>
              <a:rPr sz="2100" spc="50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рядом</a:t>
            </a:r>
            <a:r>
              <a:rPr sz="2100" spc="509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</a:t>
            </a:r>
            <a:r>
              <a:rPr sz="2100" spc="50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пострадавшим.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485775" marR="5080" algn="ctr">
              <a:lnSpc>
                <a:spcPts val="3240"/>
              </a:lnSpc>
              <a:spcBef>
                <a:spcPts val="505"/>
              </a:spcBef>
            </a:pPr>
            <a:r>
              <a:rPr dirty="0">
                <a:highlight>
                  <a:srgbClr val="FF0000"/>
                </a:highlight>
              </a:rPr>
              <a:t>Правила</a:t>
            </a:r>
            <a:r>
              <a:rPr spc="-25" dirty="0">
                <a:highlight>
                  <a:srgbClr val="FF0000"/>
                </a:highlight>
              </a:rPr>
              <a:t> </a:t>
            </a:r>
            <a:r>
              <a:rPr dirty="0">
                <a:highlight>
                  <a:srgbClr val="FF0000"/>
                </a:highlight>
              </a:rPr>
              <a:t>вызова</a:t>
            </a:r>
            <a:r>
              <a:rPr spc="-20" dirty="0">
                <a:highlight>
                  <a:srgbClr val="FF0000"/>
                </a:highlight>
              </a:rPr>
              <a:t> </a:t>
            </a:r>
            <a:r>
              <a:rPr dirty="0">
                <a:highlight>
                  <a:srgbClr val="FF0000"/>
                </a:highlight>
              </a:rPr>
              <a:t>скорой</a:t>
            </a:r>
            <a:r>
              <a:rPr spc="-25" dirty="0">
                <a:highlight>
                  <a:srgbClr val="FF0000"/>
                </a:highlight>
              </a:rPr>
              <a:t> </a:t>
            </a:r>
            <a:r>
              <a:rPr dirty="0">
                <a:highlight>
                  <a:srgbClr val="FF0000"/>
                </a:highlight>
              </a:rPr>
              <a:t>помощи</a:t>
            </a:r>
            <a:r>
              <a:rPr spc="-10" dirty="0">
                <a:highlight>
                  <a:srgbClr val="FF0000"/>
                </a:highlight>
              </a:rPr>
              <a:t> </a:t>
            </a:r>
            <a:r>
              <a:rPr spc="-50" dirty="0">
                <a:highlight>
                  <a:srgbClr val="FF0000"/>
                </a:highlight>
              </a:rPr>
              <a:t>и </a:t>
            </a:r>
            <a:r>
              <a:rPr dirty="0">
                <a:highlight>
                  <a:srgbClr val="FF0000"/>
                </a:highlight>
              </a:rPr>
              <a:t>спасательных</a:t>
            </a:r>
            <a:r>
              <a:rPr spc="-50" dirty="0">
                <a:highlight>
                  <a:srgbClr val="FF0000"/>
                </a:highlight>
              </a:rPr>
              <a:t> </a:t>
            </a:r>
            <a:r>
              <a:rPr spc="-20" dirty="0">
                <a:highlight>
                  <a:srgbClr val="FF0000"/>
                </a:highlight>
              </a:rPr>
              <a:t>служб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5487" y="1828800"/>
            <a:ext cx="7693025" cy="4131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3525" indent="-251460">
              <a:lnSpc>
                <a:spcPts val="2280"/>
              </a:lnSpc>
              <a:spcBef>
                <a:spcPts val="105"/>
              </a:spcBef>
              <a:buAutoNum type="arabicPeriod"/>
              <a:tabLst>
                <a:tab pos="264160" algn="l"/>
              </a:tabLst>
            </a:pPr>
            <a:r>
              <a:rPr sz="2000" dirty="0">
                <a:latin typeface="Calibri"/>
                <a:cs typeface="Calibri"/>
              </a:rPr>
              <a:t>Если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вы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один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месте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происшествия,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то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сначала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следует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оказать</a:t>
            </a:r>
            <a:endParaRPr sz="2000" dirty="0">
              <a:latin typeface="Calibri"/>
              <a:cs typeface="Calibri"/>
            </a:endParaRPr>
          </a:p>
          <a:p>
            <a:pPr marL="184785">
              <a:lnSpc>
                <a:spcPts val="2160"/>
              </a:lnSpc>
            </a:pPr>
            <a:r>
              <a:rPr sz="2000" dirty="0">
                <a:latin typeface="Calibri"/>
                <a:cs typeface="Calibri"/>
              </a:rPr>
              <a:t>первую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помощь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пострадавшему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только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затем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приступить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к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вызову</a:t>
            </a:r>
            <a:endParaRPr sz="2000" dirty="0">
              <a:latin typeface="Calibri"/>
              <a:cs typeface="Calibri"/>
            </a:endParaRPr>
          </a:p>
          <a:p>
            <a:pPr marL="184785">
              <a:lnSpc>
                <a:spcPts val="2280"/>
              </a:lnSpc>
            </a:pPr>
            <a:r>
              <a:rPr sz="2000" dirty="0">
                <a:latin typeface="Calibri"/>
                <a:cs typeface="Calibri"/>
              </a:rPr>
              <a:t>бригады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скорой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помощи.</a:t>
            </a:r>
            <a:endParaRPr sz="2000" dirty="0">
              <a:latin typeface="Calibri"/>
              <a:cs typeface="Calibri"/>
            </a:endParaRPr>
          </a:p>
          <a:p>
            <a:pPr marL="184785" marR="283845" indent="-172720">
              <a:lnSpc>
                <a:spcPts val="2160"/>
              </a:lnSpc>
              <a:spcBef>
                <a:spcPts val="835"/>
              </a:spcBef>
              <a:buAutoNum type="arabicPeriod" startAt="2"/>
              <a:tabLst>
                <a:tab pos="264160" algn="l"/>
              </a:tabLst>
            </a:pPr>
            <a:r>
              <a:rPr sz="2000" dirty="0">
                <a:latin typeface="Calibri"/>
                <a:cs typeface="Calibri"/>
              </a:rPr>
              <a:t>Назвать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адрес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места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происшествия: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улицу,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номер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дома,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название </a:t>
            </a:r>
            <a:r>
              <a:rPr sz="2000" dirty="0">
                <a:latin typeface="Calibri"/>
                <a:cs typeface="Calibri"/>
              </a:rPr>
              <a:t>предприятия,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номер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цеха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кабинета.</a:t>
            </a:r>
            <a:endParaRPr sz="2000" dirty="0">
              <a:latin typeface="Calibri"/>
              <a:cs typeface="Calibri"/>
            </a:endParaRPr>
          </a:p>
          <a:p>
            <a:pPr marL="184785" marR="5080" indent="-172720">
              <a:lnSpc>
                <a:spcPts val="2160"/>
              </a:lnSpc>
              <a:spcBef>
                <a:spcPts val="795"/>
              </a:spcBef>
              <a:buAutoNum type="arabicPeriod" startAt="2"/>
              <a:tabLst>
                <a:tab pos="264160" algn="l"/>
              </a:tabLst>
            </a:pPr>
            <a:r>
              <a:rPr sz="2000" dirty="0">
                <a:latin typeface="Calibri"/>
                <a:cs typeface="Calibri"/>
              </a:rPr>
              <a:t>Сообщить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что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случилось: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поражение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электрическим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током,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падение </a:t>
            </a:r>
            <a:r>
              <a:rPr sz="2000" dirty="0">
                <a:latin typeface="Calibri"/>
                <a:cs typeface="Calibri"/>
              </a:rPr>
              <a:t>с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высоты,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автодорожное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происшествие,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утопление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пр.</a:t>
            </a:r>
            <a:endParaRPr sz="2000" dirty="0">
              <a:latin typeface="Calibri"/>
              <a:cs typeface="Calibri"/>
            </a:endParaRPr>
          </a:p>
          <a:p>
            <a:pPr marL="184785" marR="26670" indent="-172720">
              <a:lnSpc>
                <a:spcPts val="2160"/>
              </a:lnSpc>
              <a:spcBef>
                <a:spcPts val="805"/>
              </a:spcBef>
              <a:buAutoNum type="arabicPeriod" startAt="2"/>
              <a:tabLst>
                <a:tab pos="264160" algn="l"/>
              </a:tabLst>
            </a:pPr>
            <a:r>
              <a:rPr sz="2000" dirty="0">
                <a:latin typeface="Calibri"/>
                <a:cs typeface="Calibri"/>
              </a:rPr>
              <a:t>Сообщить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кем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произошел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несчастный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случай: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мужчина,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женщина, </a:t>
            </a:r>
            <a:r>
              <a:rPr sz="2000" dirty="0">
                <a:latin typeface="Calibri"/>
                <a:cs typeface="Calibri"/>
              </a:rPr>
              <a:t>ребенок,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также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количество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пострадавших.</a:t>
            </a:r>
            <a:endParaRPr sz="2000" dirty="0">
              <a:latin typeface="Calibri"/>
              <a:cs typeface="Calibri"/>
            </a:endParaRPr>
          </a:p>
          <a:p>
            <a:pPr marL="184785" marR="923925" indent="-172720">
              <a:lnSpc>
                <a:spcPts val="2160"/>
              </a:lnSpc>
              <a:spcBef>
                <a:spcPts val="805"/>
              </a:spcBef>
              <a:buAutoNum type="arabicPeriod" startAt="2"/>
              <a:tabLst>
                <a:tab pos="264160" algn="l"/>
              </a:tabLst>
            </a:pPr>
            <a:r>
              <a:rPr sz="2000" spc="-10" dirty="0">
                <a:latin typeface="Calibri"/>
                <a:cs typeface="Calibri"/>
              </a:rPr>
              <a:t>Указать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состояние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пострадавшего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характер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повреждений: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сознании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без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сознания,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повреждение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конечностей,</a:t>
            </a:r>
            <a:endParaRPr sz="2000" dirty="0">
              <a:latin typeface="Calibri"/>
              <a:cs typeface="Calibri"/>
            </a:endParaRPr>
          </a:p>
          <a:p>
            <a:pPr marR="1365885" algn="r">
              <a:lnSpc>
                <a:spcPts val="2130"/>
              </a:lnSpc>
            </a:pPr>
            <a:r>
              <a:rPr sz="2000" dirty="0">
                <a:latin typeface="Calibri"/>
                <a:cs typeface="Calibri"/>
              </a:rPr>
              <a:t>кровотечение,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термические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химические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ожоги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пр.</a:t>
            </a:r>
            <a:endParaRPr sz="2000" dirty="0">
              <a:latin typeface="Calibri"/>
              <a:cs typeface="Calibri"/>
            </a:endParaRPr>
          </a:p>
          <a:p>
            <a:pPr marL="250825" marR="1419860" indent="-251460" algn="r">
              <a:lnSpc>
                <a:spcPct val="100000"/>
              </a:lnSpc>
              <a:spcBef>
                <a:spcPts val="555"/>
              </a:spcBef>
              <a:buAutoNum type="arabicPeriod" startAt="6"/>
              <a:tabLst>
                <a:tab pos="251460" algn="l"/>
              </a:tabLst>
            </a:pPr>
            <a:r>
              <a:rPr sz="2000" dirty="0">
                <a:latin typeface="Calibri"/>
                <a:cs typeface="Calibri"/>
              </a:rPr>
              <a:t>Назвать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себя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время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вызова,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узнать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кто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принял</a:t>
            </a:r>
            <a:r>
              <a:rPr sz="2000" spc="-10" dirty="0">
                <a:latin typeface="Calibri"/>
                <a:cs typeface="Calibri"/>
              </a:rPr>
              <a:t> вызов.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381000"/>
            <a:ext cx="683069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dirty="0">
                <a:highlight>
                  <a:srgbClr val="FF0000"/>
                </a:highlight>
                <a:latin typeface="Times New Roman"/>
                <a:cs typeface="Times New Roman"/>
              </a:rPr>
              <a:t>Признаки</a:t>
            </a:r>
            <a:r>
              <a:rPr sz="3300" b="1" spc="-35" dirty="0">
                <a:highlight>
                  <a:srgbClr val="FF0000"/>
                </a:highlight>
                <a:latin typeface="Times New Roman"/>
                <a:cs typeface="Times New Roman"/>
              </a:rPr>
              <a:t> </a:t>
            </a:r>
            <a:r>
              <a:rPr sz="3300" b="1" dirty="0">
                <a:highlight>
                  <a:srgbClr val="FF0000"/>
                </a:highlight>
                <a:latin typeface="Times New Roman"/>
                <a:cs typeface="Times New Roman"/>
              </a:rPr>
              <a:t>жизни</a:t>
            </a:r>
            <a:r>
              <a:rPr sz="3300" b="1" spc="-20" dirty="0">
                <a:highlight>
                  <a:srgbClr val="FF0000"/>
                </a:highlight>
                <a:latin typeface="Times New Roman"/>
                <a:cs typeface="Times New Roman"/>
              </a:rPr>
              <a:t> </a:t>
            </a:r>
            <a:r>
              <a:rPr sz="3300" b="1" dirty="0">
                <a:highlight>
                  <a:srgbClr val="FF0000"/>
                </a:highlight>
                <a:latin typeface="Times New Roman"/>
                <a:cs typeface="Times New Roman"/>
              </a:rPr>
              <a:t>и</a:t>
            </a:r>
            <a:r>
              <a:rPr sz="3300" b="1" spc="-25" dirty="0">
                <a:highlight>
                  <a:srgbClr val="FF0000"/>
                </a:highlight>
                <a:latin typeface="Times New Roman"/>
                <a:cs typeface="Times New Roman"/>
              </a:rPr>
              <a:t> </a:t>
            </a:r>
            <a:r>
              <a:rPr sz="3300" b="1" dirty="0">
                <a:highlight>
                  <a:srgbClr val="FF0000"/>
                </a:highlight>
                <a:latin typeface="Times New Roman"/>
                <a:cs typeface="Times New Roman"/>
              </a:rPr>
              <a:t>смерти</a:t>
            </a:r>
            <a:r>
              <a:rPr sz="3300" b="1" spc="-15" dirty="0">
                <a:highlight>
                  <a:srgbClr val="FF0000"/>
                </a:highlight>
                <a:latin typeface="Times New Roman"/>
                <a:cs typeface="Times New Roman"/>
              </a:rPr>
              <a:t> </a:t>
            </a:r>
            <a:r>
              <a:rPr sz="3300" b="1" spc="-10" dirty="0">
                <a:highlight>
                  <a:srgbClr val="FF0000"/>
                </a:highlight>
                <a:latin typeface="Times New Roman"/>
                <a:cs typeface="Times New Roman"/>
              </a:rPr>
              <a:t>человека</a:t>
            </a:r>
            <a:endParaRPr sz="3300" dirty="0">
              <a:highlight>
                <a:srgbClr val="FF0000"/>
              </a:highlight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715" y="1146048"/>
            <a:ext cx="8368030" cy="377126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84785">
              <a:lnSpc>
                <a:spcPct val="100000"/>
              </a:lnSpc>
              <a:spcBef>
                <a:spcPts val="450"/>
              </a:spcBef>
            </a:pPr>
            <a:r>
              <a:rPr sz="2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Признаки</a:t>
            </a:r>
            <a:r>
              <a:rPr sz="2100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жизни</a:t>
            </a:r>
            <a:r>
              <a:rPr sz="2100" spc="-10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2100" dirty="0">
              <a:latin typeface="Times New Roman"/>
              <a:cs typeface="Times New Roman"/>
            </a:endParaRPr>
          </a:p>
          <a:p>
            <a:pPr marL="12700" marR="5080" indent="266700">
              <a:lnSpc>
                <a:spcPts val="2270"/>
              </a:lnSpc>
              <a:spcBef>
                <a:spcPts val="635"/>
              </a:spcBef>
              <a:buAutoNum type="arabicPeriod"/>
              <a:tabLst>
                <a:tab pos="279400" algn="l"/>
              </a:tabLst>
            </a:pP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Наличие</a:t>
            </a:r>
            <a:r>
              <a:rPr sz="2100" spc="2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сознания.</a:t>
            </a:r>
            <a:r>
              <a:rPr sz="2100" spc="2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Определяется</a:t>
            </a:r>
            <a:r>
              <a:rPr sz="2100" spc="2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присутствием</a:t>
            </a:r>
            <a:r>
              <a:rPr sz="2100" spc="2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ответной</a:t>
            </a:r>
            <a:r>
              <a:rPr sz="2100" spc="2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реакции</a:t>
            </a:r>
            <a:r>
              <a:rPr sz="2100" spc="2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на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раздражитель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или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вопрос.</a:t>
            </a:r>
            <a:endParaRPr sz="2100" dirty="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111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Наличие</a:t>
            </a:r>
            <a:r>
              <a:rPr sz="21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пульса.</a:t>
            </a:r>
            <a:r>
              <a:rPr sz="21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Определяется на</a:t>
            </a:r>
            <a:r>
              <a:rPr sz="2100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шее,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проекции</a:t>
            </a:r>
            <a:r>
              <a:rPr sz="2100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сонной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артерии.</a:t>
            </a:r>
            <a:endParaRPr sz="2100" dirty="0">
              <a:latin typeface="Times New Roman"/>
              <a:cs typeface="Times New Roman"/>
            </a:endParaRPr>
          </a:p>
          <a:p>
            <a:pPr marL="12700" marR="6985" indent="456565">
              <a:lnSpc>
                <a:spcPts val="2270"/>
              </a:lnSpc>
              <a:spcBef>
                <a:spcPts val="142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Реакция</a:t>
            </a:r>
            <a:r>
              <a:rPr sz="2100" spc="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зрачка</a:t>
            </a:r>
            <a:r>
              <a:rPr sz="2100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на</a:t>
            </a:r>
            <a:r>
              <a:rPr sz="2100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свет.</a:t>
            </a:r>
            <a:r>
              <a:rPr sz="2100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Определяется</a:t>
            </a:r>
            <a:r>
              <a:rPr sz="2100" spc="1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при</a:t>
            </a:r>
            <a:r>
              <a:rPr sz="2100" spc="1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направлении</a:t>
            </a:r>
            <a:r>
              <a:rPr sz="2100" spc="1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пучка</a:t>
            </a:r>
            <a:r>
              <a:rPr sz="2100" spc="1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света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</a:t>
            </a:r>
            <a:r>
              <a:rPr sz="2100" spc="-6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глаза</a:t>
            </a:r>
            <a:r>
              <a:rPr sz="2100" spc="-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(происходит</a:t>
            </a:r>
            <a:r>
              <a:rPr sz="2100" spc="-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резкое</a:t>
            </a:r>
            <a:r>
              <a:rPr sz="2100" spc="-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сужение</a:t>
            </a:r>
            <a:r>
              <a:rPr sz="2100" spc="-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зрачка).</a:t>
            </a:r>
            <a:endParaRPr sz="2100" dirty="0">
              <a:latin typeface="Times New Roman"/>
              <a:cs typeface="Times New Roman"/>
            </a:endParaRPr>
          </a:p>
          <a:p>
            <a:pPr marL="12700" marR="5080" indent="456565">
              <a:lnSpc>
                <a:spcPts val="2270"/>
              </a:lnSpc>
              <a:spcBef>
                <a:spcPts val="1400"/>
              </a:spcBef>
              <a:buAutoNum type="arabicPeriod"/>
              <a:tabLst>
                <a:tab pos="469265" algn="l"/>
                <a:tab pos="469900" algn="l"/>
                <a:tab pos="1669414" algn="l"/>
                <a:tab pos="2921000" algn="l"/>
                <a:tab pos="3952240" algn="l"/>
                <a:tab pos="5459730" algn="l"/>
                <a:tab pos="5950585" algn="l"/>
                <a:tab pos="7446009" algn="l"/>
              </a:tabLst>
            </a:pPr>
            <a:r>
              <a:rPr sz="2100" spc="-10" dirty="0">
                <a:solidFill>
                  <a:srgbClr val="FF0000"/>
                </a:solidFill>
                <a:latin typeface="Times New Roman"/>
                <a:cs typeface="Times New Roman"/>
              </a:rPr>
              <a:t>Наличие</a:t>
            </a: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FF0000"/>
                </a:solidFill>
                <a:latin typeface="Times New Roman"/>
                <a:cs typeface="Times New Roman"/>
              </a:rPr>
              <a:t>дыхания.</a:t>
            </a: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Можно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определить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по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движениям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грудной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клетки.</a:t>
            </a:r>
            <a:endParaRPr sz="2100" dirty="0">
              <a:latin typeface="Times New Roman"/>
              <a:cs typeface="Times New Roman"/>
            </a:endParaRPr>
          </a:p>
          <a:p>
            <a:pPr marL="335280" indent="-323215">
              <a:lnSpc>
                <a:spcPts val="2395"/>
              </a:lnSpc>
              <a:spcBef>
                <a:spcPts val="1115"/>
              </a:spcBef>
              <a:buAutoNum type="arabicPeriod"/>
              <a:tabLst>
                <a:tab pos="335915" algn="l"/>
              </a:tabLst>
            </a:pP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Наличие</a:t>
            </a:r>
            <a:r>
              <a:rPr sz="2100" spc="3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latin typeface="Times New Roman"/>
                <a:cs typeface="Times New Roman"/>
              </a:rPr>
              <a:t>сердцебиения.</a:t>
            </a:r>
            <a:r>
              <a:rPr sz="2100" spc="3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Можно</a:t>
            </a:r>
            <a:r>
              <a:rPr sz="2100" spc="37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определить</a:t>
            </a:r>
            <a:r>
              <a:rPr sz="2100" spc="3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рукой</a:t>
            </a:r>
            <a:r>
              <a:rPr sz="2100" spc="38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или</a:t>
            </a:r>
            <a:r>
              <a:rPr sz="2100" spc="38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прикладывая</a:t>
            </a:r>
            <a:endParaRPr sz="2100" dirty="0">
              <a:latin typeface="Times New Roman"/>
              <a:cs typeface="Times New Roman"/>
            </a:endParaRPr>
          </a:p>
          <a:p>
            <a:pPr marL="12700">
              <a:lnSpc>
                <a:spcPts val="2395"/>
              </a:lnSpc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ухо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(на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слух)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ниже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левого</a:t>
            </a:r>
            <a:r>
              <a:rPr sz="2100" spc="-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соска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rgbClr val="000099"/>
                </a:solidFill>
                <a:latin typeface="Times New Roman"/>
                <a:cs typeface="Times New Roman"/>
              </a:rPr>
              <a:t>груди</a:t>
            </a:r>
            <a:r>
              <a:rPr sz="2100" spc="-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пострадавшего.</a:t>
            </a:r>
            <a:endParaRPr sz="21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878291" y="381000"/>
            <a:ext cx="5970309" cy="528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300" b="1" u="sng" dirty="0" err="1">
                <a:highlight>
                  <a:srgbClr val="FF0000"/>
                </a:highlight>
                <a:latin typeface="Times New Roman"/>
                <a:cs typeface="Times New Roman"/>
              </a:rPr>
              <a:t>Признаки</a:t>
            </a:r>
            <a:r>
              <a:rPr sz="3300" b="1" u="sng" spc="-35" dirty="0">
                <a:highlight>
                  <a:srgbClr val="FF0000"/>
                </a:highlight>
                <a:latin typeface="Times New Roman"/>
                <a:cs typeface="Times New Roman"/>
              </a:rPr>
              <a:t> </a:t>
            </a:r>
            <a:r>
              <a:rPr sz="3300" b="1" u="sng" spc="-25" dirty="0">
                <a:highlight>
                  <a:srgbClr val="FF0000"/>
                </a:highlight>
                <a:latin typeface="Times New Roman"/>
                <a:cs typeface="Times New Roman"/>
              </a:rPr>
              <a:t> </a:t>
            </a:r>
            <a:r>
              <a:rPr sz="3300" b="1" u="sng" dirty="0">
                <a:highlight>
                  <a:srgbClr val="FF0000"/>
                </a:highlight>
                <a:latin typeface="Times New Roman"/>
                <a:cs typeface="Times New Roman"/>
              </a:rPr>
              <a:t>смерти</a:t>
            </a:r>
            <a:r>
              <a:rPr sz="3300" b="1" u="sng" spc="-15" dirty="0">
                <a:highlight>
                  <a:srgbClr val="FF0000"/>
                </a:highlight>
                <a:latin typeface="Times New Roman"/>
                <a:cs typeface="Times New Roman"/>
              </a:rPr>
              <a:t> </a:t>
            </a:r>
            <a:r>
              <a:rPr sz="3300" b="1" u="sng" spc="-10" dirty="0">
                <a:highlight>
                  <a:srgbClr val="FF0000"/>
                </a:highlight>
                <a:latin typeface="Times New Roman"/>
                <a:cs typeface="Times New Roman"/>
              </a:rPr>
              <a:t>человека</a:t>
            </a:r>
            <a:endParaRPr sz="3300" u="sng" dirty="0">
              <a:highlight>
                <a:srgbClr val="FF0000"/>
              </a:highlight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754" y="1817878"/>
            <a:ext cx="199707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Признаки</a:t>
            </a:r>
            <a:r>
              <a:rPr sz="2100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смерти</a:t>
            </a:r>
            <a:endParaRPr sz="21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1810" y="2353844"/>
            <a:ext cx="7655620" cy="34057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457200"/>
            <a:ext cx="69977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825" algn="ctr">
              <a:lnSpc>
                <a:spcPct val="100000"/>
              </a:lnSpc>
              <a:spcBef>
                <a:spcPts val="100"/>
              </a:spcBef>
            </a:pPr>
            <a:r>
              <a:rPr b="1" dirty="0">
                <a:highlight>
                  <a:srgbClr val="FF0000"/>
                </a:highlight>
                <a:latin typeface="Arial"/>
                <a:cs typeface="Arial"/>
              </a:rPr>
              <a:t>Клиническая</a:t>
            </a:r>
            <a:r>
              <a:rPr b="1" spc="-100" dirty="0">
                <a:highlight>
                  <a:srgbClr val="FF0000"/>
                </a:highlight>
                <a:latin typeface="Arial"/>
                <a:cs typeface="Arial"/>
              </a:rPr>
              <a:t> </a:t>
            </a:r>
            <a:r>
              <a:rPr b="1" spc="-10" dirty="0">
                <a:highlight>
                  <a:srgbClr val="FF0000"/>
                </a:highlight>
                <a:latin typeface="Arial"/>
                <a:cs typeface="Arial"/>
              </a:rPr>
              <a:t>смерть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754" y="1817878"/>
            <a:ext cx="7560309" cy="342963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6350" algn="just">
              <a:lnSpc>
                <a:spcPct val="90000"/>
              </a:lnSpc>
              <a:spcBef>
                <a:spcPts val="350"/>
              </a:spcBef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Клиническая</a:t>
            </a:r>
            <a:r>
              <a:rPr sz="2100" spc="24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смерть</a:t>
            </a:r>
            <a:r>
              <a:rPr sz="2100" spc="229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длится</a:t>
            </a:r>
            <a:r>
              <a:rPr sz="2100" spc="23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5-7</a:t>
            </a:r>
            <a:r>
              <a:rPr sz="2100" spc="23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минут.</a:t>
            </a:r>
            <a:r>
              <a:rPr sz="2100" spc="23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Человек</a:t>
            </a:r>
            <a:r>
              <a:rPr sz="2100" spc="23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</a:t>
            </a:r>
            <a:r>
              <a:rPr sz="2100" spc="24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дышит,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сердцебиения</a:t>
            </a:r>
            <a:r>
              <a:rPr sz="2100" spc="204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нет,</a:t>
            </a:r>
            <a:r>
              <a:rPr sz="2100" spc="204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однако</a:t>
            </a:r>
            <a:r>
              <a:rPr sz="2100" spc="21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необратимые</a:t>
            </a:r>
            <a:r>
              <a:rPr sz="2100" spc="204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изменения</a:t>
            </a:r>
            <a:r>
              <a:rPr sz="2100" spc="20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21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тканях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организма</a:t>
            </a:r>
            <a:r>
              <a:rPr sz="2100" spc="1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еще</a:t>
            </a:r>
            <a:r>
              <a:rPr sz="2100" spc="1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отсутствуют.</a:t>
            </a:r>
            <a:r>
              <a:rPr sz="2100" spc="1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1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этот</a:t>
            </a:r>
            <a:r>
              <a:rPr sz="2100" spc="1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период</a:t>
            </a:r>
            <a:r>
              <a:rPr sz="2100" spc="1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организм</a:t>
            </a:r>
            <a:r>
              <a:rPr sz="2100" spc="1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еще</a:t>
            </a:r>
            <a:r>
              <a:rPr sz="2100" spc="1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можно оживить.</a:t>
            </a:r>
            <a:endParaRPr sz="21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270"/>
              </a:lnSpc>
              <a:spcBef>
                <a:spcPts val="835"/>
              </a:spcBef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</a:t>
            </a:r>
            <a:r>
              <a:rPr sz="2100" spc="4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истечении</a:t>
            </a:r>
            <a:r>
              <a:rPr sz="2100" spc="5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8-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10</a:t>
            </a:r>
            <a:r>
              <a:rPr sz="2100" spc="4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минут</a:t>
            </a:r>
            <a:r>
              <a:rPr sz="2100" spc="4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наступает</a:t>
            </a:r>
            <a:r>
              <a:rPr sz="2100" spc="4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биологическая</a:t>
            </a:r>
            <a:r>
              <a:rPr sz="2100" spc="4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смерть.</a:t>
            </a:r>
            <a:r>
              <a:rPr sz="2100" spc="3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В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этой</a:t>
            </a:r>
            <a:r>
              <a:rPr sz="2100" spc="44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фазе</a:t>
            </a:r>
            <a:r>
              <a:rPr sz="2100" spc="44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спасти</a:t>
            </a:r>
            <a:r>
              <a:rPr sz="2100" spc="44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пострадавшему</a:t>
            </a:r>
            <a:r>
              <a:rPr sz="2100" spc="43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жизнь</a:t>
            </a:r>
            <a:r>
              <a:rPr sz="2100" spc="44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уже</a:t>
            </a:r>
            <a:r>
              <a:rPr sz="2100" spc="434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невозможно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(вследствие</a:t>
            </a:r>
            <a:r>
              <a:rPr sz="2100" spc="51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необратимых</a:t>
            </a:r>
            <a:r>
              <a:rPr sz="2100" spc="51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изменений</a:t>
            </a:r>
            <a:r>
              <a:rPr sz="2100" spc="509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spc="51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жизненно</a:t>
            </a:r>
            <a:r>
              <a:rPr sz="2100" spc="509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важных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органах: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головном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мозге,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сердце,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легких).</a:t>
            </a:r>
            <a:endParaRPr sz="2100">
              <a:latin typeface="Times New Roman"/>
              <a:cs typeface="Times New Roman"/>
            </a:endParaRPr>
          </a:p>
          <a:p>
            <a:pPr marL="12700" marR="6985" algn="just">
              <a:lnSpc>
                <a:spcPts val="2270"/>
              </a:lnSpc>
              <a:spcBef>
                <a:spcPts val="790"/>
              </a:spcBef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Чтобы</a:t>
            </a:r>
            <a:r>
              <a:rPr sz="2100" spc="17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сделать</a:t>
            </a:r>
            <a:r>
              <a:rPr sz="2100" spc="17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вывод</a:t>
            </a:r>
            <a:r>
              <a:rPr sz="2100" spc="17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</a:t>
            </a:r>
            <a:r>
              <a:rPr sz="2100" spc="17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наступлении</a:t>
            </a:r>
            <a:r>
              <a:rPr sz="2100" spc="17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клинической</a:t>
            </a:r>
            <a:r>
              <a:rPr sz="2100" spc="18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смерти</a:t>
            </a:r>
            <a:r>
              <a:rPr sz="2100" spc="16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у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неподвижно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лежащего</a:t>
            </a:r>
            <a:r>
              <a:rPr sz="2100" spc="10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пострадавшего,</a:t>
            </a:r>
            <a:r>
              <a:rPr sz="2100" spc="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достаточно</a:t>
            </a:r>
            <a:r>
              <a:rPr sz="2100" spc="5" dirty="0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убедиться</a:t>
            </a:r>
            <a:r>
              <a:rPr sz="2100" spc="4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в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отсутствии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у</a:t>
            </a:r>
            <a:r>
              <a:rPr sz="2100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него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сознания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пульса на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сонной</a:t>
            </a: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артерии.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8302" y="172149"/>
            <a:ext cx="6997700" cy="829843"/>
          </a:xfrm>
          <a:prstGeom prst="rect">
            <a:avLst/>
          </a:prstGeom>
        </p:spPr>
        <p:txBody>
          <a:bodyPr vert="horz" wrap="square" lIns="0" tIns="136017" rIns="0" bIns="0" rtlCol="0">
            <a:spAutoFit/>
          </a:bodyPr>
          <a:lstStyle/>
          <a:p>
            <a:pPr marL="265430" marR="5080" algn="ctr">
              <a:lnSpc>
                <a:spcPts val="2700"/>
              </a:lnSpc>
              <a:spcBef>
                <a:spcPts val="434"/>
              </a:spcBef>
            </a:pPr>
            <a:r>
              <a:rPr sz="2500" b="1" dirty="0">
                <a:highlight>
                  <a:srgbClr val="FF0000"/>
                </a:highlight>
                <a:latin typeface="Calibri"/>
                <a:cs typeface="Calibri"/>
              </a:rPr>
              <a:t>Действия</a:t>
            </a:r>
            <a:r>
              <a:rPr sz="2500" b="1" spc="-90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dirty="0">
                <a:highlight>
                  <a:srgbClr val="FF0000"/>
                </a:highlight>
                <a:latin typeface="Calibri"/>
                <a:cs typeface="Calibri"/>
              </a:rPr>
              <a:t>при</a:t>
            </a:r>
            <a:r>
              <a:rPr sz="2500" b="1" spc="-80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spc="-10" dirty="0">
                <a:highlight>
                  <a:srgbClr val="FF0000"/>
                </a:highlight>
                <a:latin typeface="Calibri"/>
                <a:cs typeface="Calibri"/>
              </a:rPr>
              <a:t>обнаружении</a:t>
            </a:r>
            <a:r>
              <a:rPr sz="2500" b="1" spc="-75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spc="-10" dirty="0">
                <a:highlight>
                  <a:srgbClr val="FF0000"/>
                </a:highlight>
                <a:latin typeface="Calibri"/>
                <a:cs typeface="Calibri"/>
              </a:rPr>
              <a:t>признаков биологической</a:t>
            </a:r>
            <a:r>
              <a:rPr sz="2500" b="1" spc="-125" dirty="0">
                <a:highlight>
                  <a:srgbClr val="FF0000"/>
                </a:highlight>
                <a:latin typeface="Calibri"/>
                <a:cs typeface="Calibri"/>
              </a:rPr>
              <a:t> </a:t>
            </a:r>
            <a:r>
              <a:rPr sz="2500" b="1" spc="-10" dirty="0">
                <a:highlight>
                  <a:srgbClr val="FF0000"/>
                </a:highlight>
                <a:latin typeface="Calibri"/>
                <a:cs typeface="Calibri"/>
              </a:rPr>
              <a:t>смерти</a:t>
            </a:r>
            <a:endParaRPr sz="2500" b="1" dirty="0">
              <a:highlight>
                <a:srgbClr val="FF0000"/>
              </a:highlight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754" y="1817878"/>
            <a:ext cx="22523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20725" algn="l"/>
              </a:tabLst>
            </a:pPr>
            <a:r>
              <a:rPr sz="2100" spc="-25" dirty="0">
                <a:solidFill>
                  <a:srgbClr val="000099"/>
                </a:solidFill>
                <a:latin typeface="Times New Roman"/>
                <a:cs typeface="Times New Roman"/>
              </a:rPr>
              <a:t>При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обнаружении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47465" y="1817878"/>
            <a:ext cx="509079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12875" algn="l"/>
                <a:tab pos="3352165" algn="l"/>
                <a:tab pos="4388485" algn="l"/>
              </a:tabLst>
            </a:pP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признаков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биологической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смерти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(когда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754" y="2036194"/>
            <a:ext cx="5945505" cy="80581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оказание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первой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помощи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</a:t>
            </a:r>
            <a:r>
              <a:rPr sz="2100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имеет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смысла)</a:t>
            </a:r>
            <a:r>
              <a:rPr sz="2100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следует:</a:t>
            </a:r>
            <a:endParaRPr sz="2100">
              <a:latin typeface="Times New Roman"/>
              <a:cs typeface="Times New Roman"/>
            </a:endParaRPr>
          </a:p>
          <a:p>
            <a:pPr marL="372110">
              <a:lnSpc>
                <a:spcPct val="100000"/>
              </a:lnSpc>
              <a:spcBef>
                <a:spcPts val="555"/>
              </a:spcBef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-</a:t>
            </a:r>
            <a:r>
              <a:rPr sz="2100" spc="-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вызвать</a:t>
            </a:r>
            <a:r>
              <a:rPr sz="2100" spc="-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полицию</a:t>
            </a:r>
            <a:r>
              <a:rPr sz="2100" spc="-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скорую</a:t>
            </a:r>
            <a:r>
              <a:rPr sz="2100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помощь;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9418" y="2814955"/>
            <a:ext cx="6550659" cy="80581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67640" indent="-155575">
              <a:lnSpc>
                <a:spcPct val="100000"/>
              </a:lnSpc>
              <a:spcBef>
                <a:spcPts val="650"/>
              </a:spcBef>
              <a:buChar char="-"/>
              <a:tabLst>
                <a:tab pos="168275" algn="l"/>
              </a:tabLst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не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перемещать</a:t>
            </a:r>
            <a:r>
              <a:rPr sz="2100" spc="-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тело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до</a:t>
            </a:r>
            <a:r>
              <a:rPr sz="2100" spc="-6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прибытия</a:t>
            </a:r>
            <a:r>
              <a:rPr sz="2100" spc="-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rgbClr val="000099"/>
                </a:solidFill>
                <a:latin typeface="Times New Roman"/>
                <a:cs typeface="Times New Roman"/>
              </a:rPr>
              <a:t>сотрудников</a:t>
            </a:r>
            <a:r>
              <a:rPr sz="2100" spc="-8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полиции;</a:t>
            </a:r>
            <a:endParaRPr sz="2100">
              <a:latin typeface="Times New Roman"/>
              <a:cs typeface="Times New Roman"/>
            </a:endParaRPr>
          </a:p>
          <a:p>
            <a:pPr marL="167640" indent="-155575">
              <a:lnSpc>
                <a:spcPct val="100000"/>
              </a:lnSpc>
              <a:spcBef>
                <a:spcPts val="555"/>
              </a:spcBef>
              <a:buChar char="-"/>
              <a:tabLst>
                <a:tab pos="168275" algn="l"/>
              </a:tabLst>
            </a:pP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накрыть</a:t>
            </a:r>
            <a:r>
              <a:rPr sz="2100" spc="-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умершего</a:t>
            </a:r>
            <a:r>
              <a:rPr sz="2100" spc="-10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тканью;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754" y="3665346"/>
            <a:ext cx="3230245" cy="9220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lnSpc>
                <a:spcPts val="2395"/>
              </a:lnSpc>
              <a:spcBef>
                <a:spcPts val="100"/>
              </a:spcBef>
              <a:tabLst>
                <a:tab pos="1118870" algn="l"/>
                <a:tab pos="1902460" algn="l"/>
              </a:tabLst>
            </a:pP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-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в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устных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ts val="2270"/>
              </a:lnSpc>
              <a:tabLst>
                <a:tab pos="2047239" algn="l"/>
              </a:tabLst>
            </a:pP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ОБЯЗАТЕЛЬНО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35" dirty="0">
                <a:solidFill>
                  <a:srgbClr val="000099"/>
                </a:solidFill>
                <a:latin typeface="Times New Roman"/>
                <a:cs typeface="Times New Roman"/>
              </a:rPr>
              <a:t>УКАЗАТЬ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ts val="2395"/>
              </a:lnSpc>
            </a:pP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смерти.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1452" y="3665346"/>
            <a:ext cx="2311400" cy="633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95"/>
              </a:lnSpc>
              <a:spcBef>
                <a:spcPts val="100"/>
              </a:spcBef>
              <a:tabLst>
                <a:tab pos="814069" algn="l"/>
              </a:tabLst>
            </a:pPr>
            <a:r>
              <a:rPr sz="2100" spc="-50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письменных</a:t>
            </a:r>
            <a:endParaRPr sz="2100">
              <a:latin typeface="Times New Roman"/>
              <a:cs typeface="Times New Roman"/>
            </a:endParaRPr>
          </a:p>
          <a:p>
            <a:pPr marL="22860">
              <a:lnSpc>
                <a:spcPts val="2395"/>
              </a:lnSpc>
              <a:tabLst>
                <a:tab pos="1137285" algn="l"/>
              </a:tabLst>
            </a:pP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наличие</a:t>
            </a:r>
            <a:r>
              <a:rPr sz="2100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признаков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14490" y="3665346"/>
            <a:ext cx="1723389" cy="633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r">
              <a:lnSpc>
                <a:spcPts val="2395"/>
              </a:lnSpc>
              <a:spcBef>
                <a:spcPts val="100"/>
              </a:spcBef>
            </a:pP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показаниях</a:t>
            </a:r>
            <a:endParaRPr sz="2100">
              <a:latin typeface="Times New Roman"/>
              <a:cs typeface="Times New Roman"/>
            </a:endParaRPr>
          </a:p>
          <a:p>
            <a:pPr marR="5080" algn="r">
              <a:lnSpc>
                <a:spcPts val="2395"/>
              </a:lnSpc>
            </a:pPr>
            <a:r>
              <a:rPr sz="2100" spc="-10" dirty="0">
                <a:solidFill>
                  <a:srgbClr val="000099"/>
                </a:solidFill>
                <a:latin typeface="Times New Roman"/>
                <a:cs typeface="Times New Roman"/>
              </a:rPr>
              <a:t>биологической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304800"/>
            <a:ext cx="6997700" cy="48603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3825" marR="5080" algn="ctr">
              <a:lnSpc>
                <a:spcPts val="2700"/>
              </a:lnSpc>
              <a:spcBef>
                <a:spcPts val="434"/>
              </a:spcBef>
            </a:pPr>
            <a:r>
              <a:rPr lang="ru-RU" sz="2800" b="1" u="sng" spc="-25" dirty="0">
                <a:highlight>
                  <a:srgbClr val="FF0000"/>
                </a:highlight>
                <a:latin typeface="Times New Roman"/>
                <a:cs typeface="Times New Roman"/>
              </a:rPr>
              <a:t>Универсальная схема ПМП</a:t>
            </a:r>
            <a:endParaRPr sz="2800" b="1" u="sng" dirty="0">
              <a:highlight>
                <a:srgbClr val="FF0000"/>
              </a:highlight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590" y="1710969"/>
            <a:ext cx="8413115" cy="40770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292735" indent="-456565">
              <a:lnSpc>
                <a:spcPct val="114999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200" dirty="0">
                <a:latin typeface="Calibri"/>
                <a:cs typeface="Calibri"/>
              </a:rPr>
              <a:t>Если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нет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сознания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и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нет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пульса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на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сонной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артерии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(клиническая </a:t>
            </a:r>
            <a:r>
              <a:rPr sz="2200" dirty="0">
                <a:latin typeface="Calibri"/>
                <a:cs typeface="Calibri"/>
              </a:rPr>
              <a:t>смерть)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-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ПРИСТУПИТЬ</a:t>
            </a:r>
            <a:r>
              <a:rPr sz="22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2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К</a:t>
            </a:r>
            <a:r>
              <a:rPr sz="2200" u="sng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РЕАНИМАЦИИ.</a:t>
            </a:r>
            <a:endParaRPr sz="2200" dirty="0">
              <a:latin typeface="Calibri"/>
              <a:cs typeface="Calibri"/>
            </a:endParaRPr>
          </a:p>
          <a:p>
            <a:pPr marL="469265" indent="-456565">
              <a:lnSpc>
                <a:spcPts val="2510"/>
              </a:lnSpc>
              <a:spcBef>
                <a:spcPts val="1714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200" dirty="0">
                <a:latin typeface="Calibri"/>
                <a:cs typeface="Calibri"/>
              </a:rPr>
              <a:t>Если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нет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сознания,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но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есть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пульс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на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сонной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артерии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–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попытаться</a:t>
            </a:r>
            <a:endParaRPr sz="2200" dirty="0">
              <a:latin typeface="Calibri"/>
              <a:cs typeface="Calibri"/>
            </a:endParaRPr>
          </a:p>
          <a:p>
            <a:pPr marL="469900">
              <a:lnSpc>
                <a:spcPts val="2510"/>
              </a:lnSpc>
            </a:pPr>
            <a:r>
              <a:rPr sz="2200" dirty="0">
                <a:latin typeface="Calibri"/>
                <a:cs typeface="Calibri"/>
              </a:rPr>
              <a:t>привести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пострадавшего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сознание.</a:t>
            </a:r>
            <a:endParaRPr sz="2200" dirty="0">
              <a:latin typeface="Calibri"/>
              <a:cs typeface="Calibri"/>
            </a:endParaRPr>
          </a:p>
          <a:p>
            <a:pPr marL="469265" marR="765175" indent="-456565">
              <a:lnSpc>
                <a:spcPts val="2380"/>
              </a:lnSpc>
              <a:spcBef>
                <a:spcPts val="1425"/>
              </a:spcBef>
              <a:buAutoNum type="arabicPeriod" startAt="3"/>
              <a:tabLst>
                <a:tab pos="469265" algn="l"/>
                <a:tab pos="469900" algn="l"/>
                <a:tab pos="4114165" algn="l"/>
                <a:tab pos="4445000" algn="l"/>
              </a:tabLst>
            </a:pPr>
            <a:r>
              <a:rPr sz="2200" dirty="0">
                <a:latin typeface="Calibri"/>
                <a:cs typeface="Calibri"/>
              </a:rPr>
              <a:t>При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артериальном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кровотечении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из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ран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плеча,</a:t>
            </a:r>
            <a:r>
              <a:rPr sz="2200" spc="-10" dirty="0">
                <a:latin typeface="Calibri"/>
                <a:cs typeface="Calibri"/>
              </a:rPr>
              <a:t> предплечья, </a:t>
            </a:r>
            <a:r>
              <a:rPr sz="2200" dirty="0">
                <a:latin typeface="Calibri"/>
                <a:cs typeface="Calibri"/>
              </a:rPr>
              <a:t>ладони,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бедра,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голени,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стопы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0" dirty="0">
                <a:latin typeface="Calibri"/>
                <a:cs typeface="Calibri"/>
              </a:rPr>
              <a:t>–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НАЛОЖИТЬ</a:t>
            </a:r>
            <a:r>
              <a:rPr sz="2200" u="sng" spc="-1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ЖГУТ.</a:t>
            </a:r>
            <a:endParaRPr sz="22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894"/>
              </a:spcBef>
              <a:buAutoNum type="arabicPeriod" startAt="3"/>
              <a:tabLst>
                <a:tab pos="469265" algn="l"/>
                <a:tab pos="469900" algn="l"/>
              </a:tabLst>
            </a:pPr>
            <a:r>
              <a:rPr sz="2200" dirty="0">
                <a:latin typeface="Calibri"/>
                <a:cs typeface="Calibri"/>
              </a:rPr>
              <a:t>При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наличии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ран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–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НАЛОЖИТЬ</a:t>
            </a:r>
            <a:r>
              <a:rPr sz="2200" u="sng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2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СТЕРИЛЬНЫЕ</a:t>
            </a:r>
            <a:r>
              <a:rPr sz="22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ПОВЯЗКИ.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 startAt="3"/>
            </a:pPr>
            <a:endParaRPr sz="1650" dirty="0">
              <a:latin typeface="Calibri"/>
              <a:cs typeface="Calibri"/>
            </a:endParaRPr>
          </a:p>
          <a:p>
            <a:pPr marL="469265" marR="5080" indent="-456565">
              <a:lnSpc>
                <a:spcPts val="2380"/>
              </a:lnSpc>
              <a:buAutoNum type="arabicPeriod" startAt="3"/>
              <a:tabLst>
                <a:tab pos="469265" algn="l"/>
                <a:tab pos="469900" algn="l"/>
              </a:tabLst>
            </a:pPr>
            <a:r>
              <a:rPr sz="2200" dirty="0">
                <a:latin typeface="Calibri"/>
                <a:cs typeface="Calibri"/>
              </a:rPr>
              <a:t>Если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есть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признаки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переломов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костей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конечностей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–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u="sng" spc="-8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  <a:r>
              <a:rPr sz="22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НАЛОЖИТЬ</a:t>
            </a:r>
            <a:r>
              <a:rPr sz="22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  <a:r>
              <a:rPr sz="22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ТРАНСПОРТНЫЕ</a:t>
            </a:r>
            <a:r>
              <a:rPr sz="2200" u="sng" spc="-5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  <a:r>
              <a:rPr sz="2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ШИНЫ</a:t>
            </a:r>
            <a:r>
              <a:rPr lang="ru-RU" sz="2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или ИМПРОВИЗИРОВААНЫЕ ШИНЫ (ДОСКИ,ПРУТЬЯ,ВЕТКИ И Т.Д.)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1759</Words>
  <Application>Microsoft Office PowerPoint</Application>
  <PresentationFormat>Экран (4:3)</PresentationFormat>
  <Paragraphs>237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Arial MT</vt:lpstr>
      <vt:lpstr>Calibri</vt:lpstr>
      <vt:lpstr>Calibri Light</vt:lpstr>
      <vt:lpstr>Symbol</vt:lpstr>
      <vt:lpstr>Times New Roman</vt:lpstr>
      <vt:lpstr>Office Theme</vt:lpstr>
      <vt:lpstr>Презентация PowerPoint</vt:lpstr>
      <vt:lpstr>Введение </vt:lpstr>
      <vt:lpstr>Первая (доврачебная) помощь</vt:lpstr>
      <vt:lpstr>Правила вызова скорой помощи и спасательных служб</vt:lpstr>
      <vt:lpstr>Признаки жизни и смерти человека</vt:lpstr>
      <vt:lpstr>Признаки  смерти человека</vt:lpstr>
      <vt:lpstr>Клиническая смерть</vt:lpstr>
      <vt:lpstr>Действия при обнаружении признаков биологической смерти</vt:lpstr>
      <vt:lpstr>Универсальная схема ПМП</vt:lpstr>
      <vt:lpstr>Действия по оказанию первой помощи</vt:lpstr>
      <vt:lpstr>Обморок</vt:lpstr>
      <vt:lpstr>Перелом</vt:lpstr>
      <vt:lpstr>Ожог</vt:lpstr>
      <vt:lpstr>Отрыв конечности (ампутация)</vt:lpstr>
      <vt:lpstr>Повреждение позвоночника</vt:lpstr>
      <vt:lpstr>Вывих</vt:lpstr>
      <vt:lpstr>Ранения (раны, порезы , отрывы)</vt:lpstr>
      <vt:lpstr>Кровотечение</vt:lpstr>
      <vt:lpstr>Круги кровообращения человека</vt:lpstr>
      <vt:lpstr>Места прижатия артерий для остановки кровотечения из сосудов</vt:lpstr>
      <vt:lpstr>Транспортировка пострадавших</vt:lpstr>
      <vt:lpstr>Транспортировка пострадавших</vt:lpstr>
      <vt:lpstr>Транспортировка пострадавших</vt:lpstr>
      <vt:lpstr>Транспортировка пострадавших</vt:lpstr>
      <vt:lpstr>Имобилизация</vt:lpstr>
      <vt:lpstr>Поза при транспортировке пострадавшего</vt:lpstr>
      <vt:lpstr>Презентация PowerPoint</vt:lpstr>
      <vt:lpstr>Презентация PowerPoint</vt:lpstr>
      <vt:lpstr>Спасибо за внимание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Пользователь</dc:creator>
  <cp:lastModifiedBy>Денис Орлов</cp:lastModifiedBy>
  <cp:revision>1</cp:revision>
  <dcterms:created xsi:type="dcterms:W3CDTF">2024-09-18T15:11:19Z</dcterms:created>
  <dcterms:modified xsi:type="dcterms:W3CDTF">2024-09-18T15:37:14Z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2024-09-18T00:00:00Z</vt:filetime>
  </property>
  <property fmtid="{D5CDD505-2E9C-101B-9397-08002B2CF9AE}" pid="5" name="Producer">
    <vt:lpwstr>Microsoft® PowerPoint® 2016</vt:lpwstr>
  </property>
</Properties>
</file>