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</p:sldIdLst>
  <p:sldSz cx="9144000" cy="6858000" type="screen4x3"/>
  <p:notesSz cx="6858000" cy="9144000"/>
  <p:embeddedFontLst>
    <p:embeddedFont>
      <p:font typeface="Impact" pitchFamily="34" charset="0"/>
      <p:regular r:id="rId33"/>
    </p:embeddedFont>
    <p:embeddedFont>
      <p:font typeface="Constantia" pitchFamily="18" charset="0"/>
      <p:regular r:id="rId34"/>
      <p:bold r:id="rId35"/>
      <p:italic r:id="rId36"/>
      <p:boldItalic r:id="rId37"/>
    </p:embeddedFont>
    <p:embeddedFont>
      <p:font typeface="Georgia" pitchFamily="18" charset="0"/>
      <p:regular r:id="rId38"/>
      <p:bold r:id="rId39"/>
      <p:italic r:id="rId40"/>
      <p:boldItalic r:id="rId41"/>
    </p:embeddedFont>
    <p:embeddedFont>
      <p:font typeface="Roboto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44110C"/>
    <a:srgbClr val="350D09"/>
    <a:srgbClr val="3D100B"/>
    <a:srgbClr val="621A1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0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5661233"/>
            <a:ext cx="897599" cy="1196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5661166"/>
            <a:ext cx="897599" cy="11967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2425700"/>
            <a:ext cx="8222100" cy="1244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3718840"/>
            <a:ext cx="8222100" cy="577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6260830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 rt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75500" y="1678033"/>
            <a:ext cx="8222100" cy="261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4406166"/>
            <a:ext cx="8222100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6260830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 rt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6260830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 rt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0950" y="2753800"/>
            <a:ext cx="8222100" cy="1350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200"/>
            </a:lvl1pPr>
            <a:lvl2pPr lvl="1" rtl="0">
              <a:spcBef>
                <a:spcPts val="0"/>
              </a:spcBef>
              <a:buSzPct val="100000"/>
              <a:defRPr sz="4200"/>
            </a:lvl2pPr>
            <a:lvl3pPr lvl="2" rtl="0">
              <a:spcBef>
                <a:spcPts val="0"/>
              </a:spcBef>
              <a:buSzPct val="100000"/>
              <a:defRPr sz="4200"/>
            </a:lvl3pPr>
            <a:lvl4pPr lvl="3" rtl="0">
              <a:spcBef>
                <a:spcPts val="0"/>
              </a:spcBef>
              <a:buSzPct val="100000"/>
              <a:defRPr sz="4200"/>
            </a:lvl4pPr>
            <a:lvl5pPr lvl="4" rtl="0">
              <a:spcBef>
                <a:spcPts val="0"/>
              </a:spcBef>
              <a:buSzPct val="100000"/>
              <a:defRPr sz="4200"/>
            </a:lvl5pPr>
            <a:lvl6pPr lvl="5" rtl="0">
              <a:spcBef>
                <a:spcPts val="0"/>
              </a:spcBef>
              <a:buSzPct val="100000"/>
              <a:defRPr sz="4200"/>
            </a:lvl6pPr>
            <a:lvl7pPr lvl="6" rtl="0">
              <a:spcBef>
                <a:spcPts val="0"/>
              </a:spcBef>
              <a:buSzPct val="100000"/>
              <a:defRPr sz="4200"/>
            </a:lvl7pPr>
            <a:lvl8pPr lvl="7" rtl="0">
              <a:spcBef>
                <a:spcPts val="0"/>
              </a:spcBef>
              <a:buSzPct val="100000"/>
              <a:defRPr sz="4200"/>
            </a:lvl8pPr>
            <a:lvl9pPr lvl="8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541" y="6260830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pPr lvl="0" rtl="0">
                <a:spcBef>
                  <a:spcPts val="0"/>
                </a:spcBef>
                <a:buNone/>
              </a:p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2247899"/>
            <a:ext cx="9144000" cy="461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2248000"/>
            <a:ext cx="9144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984966"/>
            <a:ext cx="8222100" cy="1023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2558766"/>
            <a:ext cx="8222100" cy="3613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6260830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 rt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2247899"/>
            <a:ext cx="9144000" cy="461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2248000"/>
            <a:ext cx="9144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984966"/>
            <a:ext cx="8222100" cy="1023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3999899" cy="3613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2558767"/>
            <a:ext cx="3999899" cy="3613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6260830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 rt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875099"/>
            <a:ext cx="9144000" cy="598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875133"/>
            <a:ext cx="9144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21800"/>
            <a:ext cx="8826599" cy="8036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6260830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 rt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3276600" y="33"/>
            <a:ext cx="5867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-98100" y="3374699"/>
            <a:ext cx="6858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7" y="477066"/>
            <a:ext cx="2807999" cy="1271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954400"/>
            <a:ext cx="2807999" cy="4218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6260830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 rt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651000"/>
            <a:ext cx="6227100" cy="5454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6000"/>
            </a:lvl1pPr>
            <a:lvl2pPr lvl="1" rtl="0">
              <a:spcBef>
                <a:spcPts val="0"/>
              </a:spcBef>
              <a:buSzPct val="100000"/>
              <a:defRPr sz="6000"/>
            </a:lvl2pPr>
            <a:lvl3pPr lvl="2" rtl="0">
              <a:spcBef>
                <a:spcPts val="0"/>
              </a:spcBef>
              <a:buSzPct val="100000"/>
              <a:defRPr sz="6000"/>
            </a:lvl3pPr>
            <a:lvl4pPr lvl="3" rtl="0">
              <a:spcBef>
                <a:spcPts val="0"/>
              </a:spcBef>
              <a:buSzPct val="100000"/>
              <a:defRPr sz="6000"/>
            </a:lvl4pPr>
            <a:lvl5pPr lvl="4" rtl="0">
              <a:spcBef>
                <a:spcPts val="0"/>
              </a:spcBef>
              <a:buSzPct val="100000"/>
              <a:defRPr sz="6000"/>
            </a:lvl5pPr>
            <a:lvl6pPr lvl="5" rtl="0">
              <a:spcBef>
                <a:spcPts val="0"/>
              </a:spcBef>
              <a:buSzPct val="100000"/>
              <a:defRPr sz="6000"/>
            </a:lvl6pPr>
            <a:lvl7pPr lvl="6" rtl="0">
              <a:spcBef>
                <a:spcPts val="0"/>
              </a:spcBef>
              <a:buSzPct val="100000"/>
              <a:defRPr sz="6000"/>
            </a:lvl7pPr>
            <a:lvl8pPr lvl="7" rtl="0">
              <a:spcBef>
                <a:spcPts val="0"/>
              </a:spcBef>
              <a:buSzPct val="100000"/>
              <a:defRPr sz="6000"/>
            </a:lvl8pPr>
            <a:lvl9pPr lvl="8" rtl="0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6260830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pPr lvl="0" rtl="0">
                <a:spcBef>
                  <a:spcPts val="0"/>
                </a:spcBef>
                <a:buNone/>
              </a:p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089324" y="3375050"/>
            <a:ext cx="68571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199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3705955"/>
            <a:ext cx="4045199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6260830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pPr lvl="0" rtl="0">
                <a:spcBef>
                  <a:spcPts val="0"/>
                </a:spcBef>
                <a:buNone/>
              </a:p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-100"/>
            <a:ext cx="9144000" cy="6261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6163733"/>
            <a:ext cx="9144000" cy="987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6262433"/>
            <a:ext cx="8381999" cy="595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6260830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pPr lvl="0" rtl="0">
                <a:spcBef>
                  <a:spcPts val="0"/>
                </a:spcBef>
                <a:buNone/>
              </a:p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984966"/>
            <a:ext cx="8222100" cy="102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2558766"/>
            <a:ext cx="8222100" cy="361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6260830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&#1041;&#1083;&#1086;&#1082;&#1072;&#1076;&#1072;\&#1052;&#1077;&#1090;&#1088;&#1086;&#1085;&#1086;&#1084;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dmin\Desktop\&#1041;&#1083;&#1086;&#1082;&#1072;&#1076;&#1072;\&#1044;&#1086;&#1088;&#1086;&#1075;&#1072;%20&#1078;&#1080;&#1079;&#1085;&#1080;.mp4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32.jpe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Admin\Desktop\&#1041;&#1083;&#1086;&#1082;&#1072;&#1076;&#1072;\&#1052;&#1077;&#1090;&#1088;&#1086;&#1085;&#1086;&#1084;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lh4.googleusercontent.com/-E7r6lN_QaWI/UZD2hCYHZJI/AAAAAAAAY98/J6bX4W8nrF0/s800/IMG_5530_2.JPG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dic.academic.ru/pictures/wiki/files/84/Tanya_Savicheva_memorial_plaque_Saint_Petersburg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cs10896.vk.me/v10896558/24fc/tgms1umbigE.jpg" TargetMode="External"/><Relationship Id="rId5" Type="http://schemas.openxmlformats.org/officeDocument/2006/relationships/hyperlink" Target="http://www.youtube.com/" TargetMode="External"/><Relationship Id="rId4" Type="http://schemas.openxmlformats.org/officeDocument/2006/relationships/hyperlink" Target="http://pedsovet.su/load/397-1-0-4800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lib827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dmin\Desktop\&#1041;&#1083;&#1086;&#1082;&#1072;&#1076;&#1072;\&#171;&#1060;&#1077;&#1074;&#1088;&#1072;&#1083;&#1100;&#1089;&#1082;&#1080;&#1081;%20&#1076;&#1085;&#1077;&#1074;&#1085;&#1080;&#1082;&#187;.mp4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Users\Admin\Desktop\&#1041;&#1083;&#1086;&#1082;&#1072;&#1076;&#1072;\&#1052;&#1077;&#1090;&#1088;&#1086;&#1085;&#1086;&#1084;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33650" y="819149"/>
            <a:ext cx="8276705" cy="8096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ru-RU" b="0" i="0" dirty="0" smtClean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Блокада</a:t>
            </a:r>
            <a:r>
              <a:rPr b="0" i="0" dirty="0" smtClean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 </a:t>
            </a:r>
            <a:r>
              <a:rPr lang="ru-RU" b="0" i="0" dirty="0" smtClean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Ленинграда</a:t>
            </a:r>
            <a:endParaRPr b="0" i="0" dirty="0"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4008" y="3356992"/>
            <a:ext cx="4392488" cy="1728192"/>
          </a:xfrm>
          <a:prstGeom prst="roundRect">
            <a:avLst>
              <a:gd name="adj" fmla="val 13514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ru-RU" sz="1800" dirty="0" smtClean="0">
                <a:solidFill>
                  <a:srgbClr val="FF0000"/>
                </a:solidFill>
                <a:latin typeface="Constantia" pitchFamily="18" charset="0"/>
              </a:rPr>
              <a:t>Автор презентации:</a:t>
            </a:r>
          </a:p>
          <a:p>
            <a:pPr lvl="0" algn="r"/>
            <a:r>
              <a:rPr lang="ru-RU" sz="1800" b="1" dirty="0" smtClean="0">
                <a:solidFill>
                  <a:srgbClr val="FF0000"/>
                </a:solidFill>
                <a:latin typeface="Constantia" pitchFamily="18" charset="0"/>
              </a:rPr>
              <a:t>Астафьева Оксана Владимировна</a:t>
            </a:r>
            <a:r>
              <a:rPr lang="ru-RU" sz="1800" dirty="0" smtClean="0">
                <a:solidFill>
                  <a:srgbClr val="FF0000"/>
                </a:solidFill>
                <a:latin typeface="Constantia" pitchFamily="18" charset="0"/>
              </a:rPr>
              <a:t>,</a:t>
            </a:r>
          </a:p>
          <a:p>
            <a:pPr lvl="0" algn="r"/>
            <a:r>
              <a:rPr lang="ru-RU" sz="1800" dirty="0" smtClean="0">
                <a:solidFill>
                  <a:srgbClr val="FF0000"/>
                </a:solidFill>
                <a:latin typeface="Constantia" pitchFamily="18" charset="0"/>
              </a:rPr>
              <a:t>педагог-библиотекарь </a:t>
            </a:r>
          </a:p>
          <a:p>
            <a:pPr lvl="0" algn="r"/>
            <a:r>
              <a:rPr lang="ru-RU" sz="1800" dirty="0" smtClean="0">
                <a:solidFill>
                  <a:srgbClr val="FF0000"/>
                </a:solidFill>
                <a:latin typeface="Constantia" pitchFamily="18" charset="0"/>
              </a:rPr>
              <a:t>ГБОУ Школа № 827,  Москва</a:t>
            </a:r>
          </a:p>
          <a:p>
            <a:pPr lvl="0" algn="r"/>
            <a:r>
              <a:rPr lang="ru-RU" sz="1800" i="1" dirty="0" smtClean="0">
                <a:solidFill>
                  <a:srgbClr val="FF0000"/>
                </a:solidFill>
                <a:latin typeface="Constantia" pitchFamily="18" charset="0"/>
              </a:rPr>
              <a:t>www.lib827.ru</a:t>
            </a:r>
            <a:endParaRPr lang="ru-RU" sz="1800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 r="49168"/>
          <a:stretch/>
        </p:blipFill>
        <p:spPr>
          <a:xfrm rot="10800000">
            <a:off x="4571999" y="0"/>
            <a:ext cx="4648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>
            <a:spLocks noGrp="1"/>
          </p:cNvSpPr>
          <p:nvPr>
            <p:ph type="subTitle" idx="4294967295"/>
          </p:nvPr>
        </p:nvSpPr>
        <p:spPr>
          <a:xfrm>
            <a:off x="4833250" y="48350"/>
            <a:ext cx="4256099" cy="16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Гранин Д.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Наш комбат // Гранин Д. Собрание сочинений в 5 т. Т. 3. Зубр: Повести и рассказы. – Л.: Худож. лит., 1989. – С. 110-154.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Через много лет после войны несколько бывших однополчан встречаются на том месте, где зимой 1941 года они отразили атаки гитлеровцев и не пустили их в Ленинград. Осматривая немецкие позиции, бывший комбат понимает, что позиции фашистов в этом месте были далеко не так сильны, как казалось, и их батальон мог бы </a:t>
            </a:r>
            <a:r>
              <a:rPr lang="ru" sz="16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захватить 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немецкий «аппендицит», вклиненный в нашу оборону. Сколько людей остались бы живы, знай он тогда про некий овражек, и про то, что у немцев, оказывается, здесь не было железобетонных дотов... Что же делать с этим знанием теперь?</a:t>
            </a:r>
          </a:p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старшего  школьного возраста.</a:t>
            </a:r>
          </a:p>
          <a:p>
            <a:pPr lvl="0" rtl="0">
              <a:spcBef>
                <a:spcPts val="0"/>
              </a:spcBef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5">
            <a:alphaModFix/>
          </a:blip>
          <a:srcRect t="1437" b="1427"/>
          <a:stretch/>
        </p:blipFill>
        <p:spPr>
          <a:xfrm>
            <a:off x="815412" y="1124744"/>
            <a:ext cx="2854075" cy="44246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subTitle" idx="1"/>
          </p:nvPr>
        </p:nvSpPr>
        <p:spPr>
          <a:xfrm>
            <a:off x="298150" y="1613384"/>
            <a:ext cx="4045199" cy="16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Кетлинская В. 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В осаде // Кетлинская В. Собрание сочинений в 4 т. Т. 2. В осаде: Роман. – Л.: Худож. лит., 1978-1980. – 632 с.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Удостоенный Государственной премии СССР роман Веры Казимировны Кетлинской «В осаде» посвящен подвигу ленинградцев в годы блокады.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старшего  школьного возраста.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4">
            <a:alphaModFix/>
          </a:blip>
          <a:srcRect l="278" r="288"/>
          <a:stretch/>
        </p:blipFill>
        <p:spPr>
          <a:xfrm>
            <a:off x="5430962" y="1216661"/>
            <a:ext cx="2854074" cy="44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4">
            <a:alphaModFix/>
          </a:blip>
          <a:srcRect r="49168"/>
          <a:stretch/>
        </p:blipFill>
        <p:spPr>
          <a:xfrm rot="10800000">
            <a:off x="4571999" y="0"/>
            <a:ext cx="4648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>
            <a:spLocks noGrp="1"/>
          </p:cNvSpPr>
          <p:nvPr>
            <p:ph type="subTitle" idx="4294967295"/>
          </p:nvPr>
        </p:nvSpPr>
        <p:spPr>
          <a:xfrm>
            <a:off x="4833250" y="1357070"/>
            <a:ext cx="4256099" cy="473622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Оборона Ленинграда // Митяев А. В. Тысяча четыреста восемнадцать дней: Рассказы / Художник Б. Кыштымов. – М.: Дет. лит., 1987. – С. 201-239.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Книга рассказов о Великой Отечественной войне, которая охватывает всю ее историю — от начального периода до Дня Победы. Рассказы о великих битвах чередуются с эпизодами о героизме солдат и командиров.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среднего и старшего школьного возраста.</a:t>
            </a:r>
          </a:p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0" name="Shape 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675" y="1519811"/>
            <a:ext cx="3600649" cy="38183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123550" y="2765600"/>
            <a:ext cx="5660100" cy="385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Сухачев М. П.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Дети блокады. – М.: Дет. лит., 2012. – 268 с.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Герои книги, – дети блокадного Ленинграда, Витя Стогов и его друзья, – тушили на чердаках зажигательные бомбы, ловили сигнальщиков-диверсантов, помогали людям выстоять. Любовь к Родине, стойкость, мужество, самоотверженность – вот главные черты этих ребят, благодаря которым они выдержали нечеловеческие испытания.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среднего  школьного возраста.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4">
            <a:alphaModFix/>
          </a:blip>
          <a:srcRect t="7805" b="7805"/>
          <a:stretch/>
        </p:blipFill>
        <p:spPr>
          <a:xfrm>
            <a:off x="5934557" y="2634324"/>
            <a:ext cx="2957923" cy="385354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/>
          <p:nvPr/>
        </p:nvSpPr>
        <p:spPr>
          <a:xfrm>
            <a:off x="614073" y="852077"/>
            <a:ext cx="8013425" cy="8607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ДЕТИ БЛОКАДЫ</a:t>
            </a: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250525" y="3221306"/>
            <a:ext cx="5660100" cy="316002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Раскин Л.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Дети великого города // За всех маленьких в мире: рассказы и очерки о Великой отечественной войне. – Л.: Дет. лит., 1989. – С. 162-174.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 очерке рассказывается о ленинградских детях в дни Великой Отечественной войны.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старшего школьного возраста.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4">
            <a:alphaModFix/>
          </a:blip>
          <a:srcRect t="4153" b="4153"/>
          <a:stretch/>
        </p:blipFill>
        <p:spPr>
          <a:xfrm>
            <a:off x="164074" y="2717224"/>
            <a:ext cx="2957924" cy="385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/>
          <p:nvPr/>
        </p:nvSpPr>
        <p:spPr>
          <a:xfrm>
            <a:off x="614073" y="852077"/>
            <a:ext cx="8013425" cy="8607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ДЕТИ БЛОКАДЫ</a:t>
            </a: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123550" y="3125640"/>
            <a:ext cx="5502600" cy="289564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Митяев А.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Тимофей Беспраздничный // Митяев А. Подвиг солдата. – М.: Издательство Оникс, 2011. – С. 97-105.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 книгу вошли рассказы, которые писатель считал энциклопедией военной жизни.</a:t>
            </a:r>
          </a:p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младшего и среднего  школьного возраста.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4">
            <a:alphaModFix/>
          </a:blip>
          <a:srcRect t="465" b="455"/>
          <a:stretch/>
        </p:blipFill>
        <p:spPr>
          <a:xfrm>
            <a:off x="5934555" y="2634324"/>
            <a:ext cx="2957925" cy="385354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/>
          <p:nvPr/>
        </p:nvSpPr>
        <p:spPr>
          <a:xfrm>
            <a:off x="614073" y="852077"/>
            <a:ext cx="8013425" cy="8607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ДЕТИ БЛОКАДЫ</a:t>
            </a: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3707725" y="3221306"/>
            <a:ext cx="5159099" cy="279998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Никулина И.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Бабушкин кактус // Победа будет за нами! Стихи и рассказы о великой отечественной войне. – М.: Издательство Оникс, 2010. – С. 113-118.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Трогательный рассказ из блокадного детства.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младшего и среднего школьного возраста.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 l="1839" r="1839"/>
          <a:stretch/>
        </p:blipFill>
        <p:spPr>
          <a:xfrm>
            <a:off x="164074" y="2717224"/>
            <a:ext cx="2957923" cy="385354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/>
          <p:nvPr/>
        </p:nvSpPr>
        <p:spPr>
          <a:xfrm>
            <a:off x="614073" y="852077"/>
            <a:ext cx="8013425" cy="8607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ДЕТИ БЛОКАДЫ</a:t>
            </a: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269100" y="2257800"/>
            <a:ext cx="5767500" cy="2266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Таня Савичева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– ленинградская школьница, которая с начала блокады Ленинграда вела дневник в записной </a:t>
            </a:r>
            <a:r>
              <a:rPr lang="ru" sz="16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книжке. 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 этом дневнике девять страниц, на шести из которых даты смерти близких ей людей – матери, бабушки, сестры, брата и двух дядей. Почти вся семья Тани Савичевой погибла во время ленинградской блокады в период с декабря 1941 года по май 1942 года. </a:t>
            </a:r>
            <a:endParaRPr lang="ru" sz="1600" i="1" dirty="0" smtClea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just">
              <a:spcAft>
                <a:spcPts val="0"/>
              </a:spcAft>
            </a:pPr>
            <a:r>
              <a:rPr lang="ru" sz="16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Таню эвакуировали, но её здоровье было подорвано, и она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"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4" name="Shape 174"/>
          <p:cNvSpPr/>
          <p:nvPr/>
        </p:nvSpPr>
        <p:spPr>
          <a:xfrm>
            <a:off x="614073" y="852077"/>
            <a:ext cx="8013425" cy="8607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ДЕТИ БЛОКАДЫ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125" y="2408625"/>
            <a:ext cx="3059860" cy="2028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159125" y="4509120"/>
            <a:ext cx="7125299" cy="400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тоже 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умерла. Блокаду пережили только её старшая сестра Нина и старший брат Михаил, благодаря которым дневник Тани стал одним из символов Великой Отечественной войны и фигурировал на Нюрнбергском процессе как один из обвинительных документов против фашистских преступников.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Прочитать о Тане можно в нескольких книгах из фонда школьной библиотеки.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77" name="Shape 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5125" y="4665062"/>
            <a:ext cx="1524000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428350" y="2460800"/>
            <a:ext cx="6248700" cy="109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Воскобойников В. 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Таня Савичева // Рассказы о юных героях. – М.: Издательство Оникс, 2010. – С. 164-166.</a:t>
            </a:r>
          </a:p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младшего школьного возраста.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4">
            <a:alphaModFix/>
          </a:blip>
          <a:srcRect l="1076" r="1076"/>
          <a:stretch/>
        </p:blipFill>
        <p:spPr>
          <a:xfrm>
            <a:off x="6804248" y="2564904"/>
            <a:ext cx="2104250" cy="274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/>
          <p:nvPr/>
        </p:nvSpPr>
        <p:spPr>
          <a:xfrm>
            <a:off x="614073" y="852077"/>
            <a:ext cx="8013425" cy="8607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ДЕТИ БЛОКАДЫ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654" y="3856050"/>
            <a:ext cx="1936049" cy="274137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2411760" y="3717032"/>
            <a:ext cx="4018724" cy="2433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Миксон И. Л.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Жила-была: Историческое повествование. – Л.: Дет. лит., 1991. – 223 с.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Документальная повесть о Тане Савичевой, ленинградцах в блокадном городе.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среднего  школьного возраста.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2195736" y="3858075"/>
            <a:ext cx="4608512" cy="109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Смирнов С. 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Таня Савичева// Венок славы. Антология художественных </a:t>
            </a:r>
            <a:r>
              <a:rPr lang="ru" sz="1600" b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произ-ведений </a:t>
            </a: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 Великой Отечественной войне. В 12-ти т. Т. 3. Подвиг Ленинграда. – М.: Современник, 1983. – С. 297-300.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Отрывок из поэмы «Дневник и сердце».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среднего школьного возраста.</a:t>
            </a:r>
          </a:p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4">
            <a:alphaModFix/>
          </a:blip>
          <a:srcRect l="179" r="169"/>
          <a:stretch/>
        </p:blipFill>
        <p:spPr>
          <a:xfrm>
            <a:off x="6951175" y="3820100"/>
            <a:ext cx="2104249" cy="274137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/>
          <p:nvPr/>
        </p:nvSpPr>
        <p:spPr>
          <a:xfrm>
            <a:off x="614073" y="852077"/>
            <a:ext cx="8013425" cy="8607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ДЕТИ БЛОКАДЫ</a:t>
            </a: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5">
            <a:alphaModFix/>
          </a:blip>
          <a:srcRect t="6529" b="6529"/>
          <a:stretch/>
        </p:blipFill>
        <p:spPr>
          <a:xfrm>
            <a:off x="113304" y="2545150"/>
            <a:ext cx="1936047" cy="274137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2148950" y="2420888"/>
            <a:ext cx="6383490" cy="1335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Яковлев Ю.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Девочки с Васильевского острова // Яковлев Ю. Где начинается небо. – М.: Дет. лит., 1982. – С. 91-96.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младшего школьного возраста.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33650" y="819149"/>
            <a:ext cx="8276705" cy="8096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ru-RU" b="0" i="0" dirty="0" smtClean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Блокада</a:t>
            </a:r>
            <a:r>
              <a:rPr b="0" i="0" dirty="0" smtClean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 </a:t>
            </a:r>
            <a:r>
              <a:rPr lang="ru-RU" b="0" i="0" dirty="0" smtClean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Ленинграда</a:t>
            </a:r>
            <a:endParaRPr b="0" i="0" dirty="0"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2051720" y="4752975"/>
            <a:ext cx="5040561" cy="3238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ru-RU" b="0" i="0" dirty="0" smtClean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Книжная  выставка</a:t>
            </a:r>
            <a:endParaRPr b="0" i="0" dirty="0"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909737" y="2060950"/>
            <a:ext cx="7324525" cy="3766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8 </a:t>
            </a:r>
            <a:r>
              <a:rPr lang="ru-RU" b="0" i="0" dirty="0" smtClean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сентября </a:t>
            </a:r>
            <a:r>
              <a:rPr b="0" i="0" dirty="0" smtClean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1941 </a:t>
            </a:r>
            <a:r>
              <a:rPr b="0" i="0" dirty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- 27 </a:t>
            </a:r>
            <a:r>
              <a:rPr lang="ru-RU" b="0" i="0" dirty="0" smtClean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января</a:t>
            </a:r>
            <a:r>
              <a:rPr b="0" i="0" dirty="0" smtClean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 </a:t>
            </a:r>
            <a:r>
              <a:rPr b="0" i="0" dirty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1944</a:t>
            </a:r>
          </a:p>
        </p:txBody>
      </p:sp>
      <p:sp>
        <p:nvSpPr>
          <p:cNvPr id="70" name="Shape 70"/>
          <p:cNvSpPr/>
          <p:nvPr/>
        </p:nvSpPr>
        <p:spPr>
          <a:xfrm>
            <a:off x="2321565" y="2769950"/>
            <a:ext cx="4500868" cy="3766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900 </a:t>
            </a:r>
            <a:r>
              <a:rPr lang="ru-RU" b="0" i="0" dirty="0" smtClean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дней и ночей</a:t>
            </a:r>
            <a:endParaRPr b="0" i="0" dirty="0"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Impact"/>
            </a:endParaRPr>
          </a:p>
        </p:txBody>
      </p:sp>
      <p:pic>
        <p:nvPicPr>
          <p:cNvPr id="6" name="Метроно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803704" y="6508576"/>
            <a:ext cx="304800" cy="304800"/>
          </a:xfrm>
          <a:prstGeom prst="rect">
            <a:avLst/>
          </a:prstGeom>
        </p:spPr>
      </p:pic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 numSld="5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subTitle" idx="1"/>
          </p:nvPr>
        </p:nvSpPr>
        <p:spPr>
          <a:xfrm>
            <a:off x="298150" y="1659425"/>
            <a:ext cx="4045199" cy="16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60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Тихонов Н. 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60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Ленинградские рассказы. – Л.: Дет. лит., 1977. – 191 с.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Рассказы о людях мужественных и стойких, с честью выдержавших суровое испытание - блокаду родного города.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среднего и старшего  школьного возраста.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endParaRPr sz="160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160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9953" y="1261449"/>
            <a:ext cx="3062451" cy="433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 r="49168"/>
          <a:stretch/>
        </p:blipFill>
        <p:spPr>
          <a:xfrm rot="10800000">
            <a:off x="4571999" y="0"/>
            <a:ext cx="4648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>
            <a:spLocks noGrp="1"/>
          </p:cNvSpPr>
          <p:nvPr>
            <p:ph type="subTitle" idx="4294967295"/>
          </p:nvPr>
        </p:nvSpPr>
        <p:spPr>
          <a:xfrm>
            <a:off x="4833250" y="317240"/>
            <a:ext cx="4256099" cy="16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У стен Ленинграда: Сборник. – Л.: Искусство, 1984. – 351 с.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 сборник вошли пьесы и киносценарии, написанные в военную пору авторами, пережившими суровые блокадные дни, страшную зиму 1941/42 года: «У стен Ленинграда» В. Вишневского, «Офицер флота» А. Крона, «Раскинулось море широко…» В. Азарова, В. Вишневского, А. Крона, «Они жили в Ленинграде» О. Берггольц, Г. Макагоненко, «Жила-была девочка...» В. Недоброво.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Все эти произведения стали документами эпохи: в них запечатлен подвиг ленинградцев и защитников города, показаны их беспримерное мужество и стойкость. В издании использованы фотоматериалы военных лет.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широкого круга читателей.</a:t>
            </a:r>
          </a:p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5">
            <a:alphaModFix/>
          </a:blip>
          <a:srcRect l="3950" r="3959"/>
          <a:stretch/>
        </p:blipFill>
        <p:spPr>
          <a:xfrm>
            <a:off x="853829" y="1092555"/>
            <a:ext cx="2854075" cy="44246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/>
        </p:nvSpPr>
        <p:spPr>
          <a:xfrm>
            <a:off x="137000" y="53300"/>
            <a:ext cx="6863099" cy="325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500" b="1" dirty="0">
                <a:latin typeface="Georgia"/>
                <a:ea typeface="Georgia"/>
                <a:cs typeface="Georgia"/>
                <a:sym typeface="Georgia"/>
              </a:rPr>
              <a:t>Чаковский А. 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500" b="1" dirty="0">
                <a:latin typeface="Georgia"/>
                <a:ea typeface="Georgia"/>
                <a:cs typeface="Georgia"/>
                <a:sym typeface="Georgia"/>
              </a:rPr>
              <a:t>     Блокада: Книга первая и вторая. – М.: Советский писатель, 1979. – 526 с.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500" b="1" dirty="0">
                <a:latin typeface="Georgia"/>
                <a:ea typeface="Georgia"/>
                <a:cs typeface="Georgia"/>
                <a:sym typeface="Georgia"/>
              </a:rPr>
              <a:t>Чаковский А.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500" b="1" dirty="0">
                <a:latin typeface="Georgia"/>
                <a:ea typeface="Georgia"/>
                <a:cs typeface="Georgia"/>
                <a:sym typeface="Georgia"/>
              </a:rPr>
              <a:t>     Блокада: Книга третья и четвертая. – М.: Советский писатель, 1979. – 496 с.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500" b="1" dirty="0">
                <a:latin typeface="Georgia"/>
                <a:ea typeface="Georgia"/>
                <a:cs typeface="Georgia"/>
                <a:sym typeface="Georgia"/>
              </a:rPr>
              <a:t>Чаковский А.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500" b="1" dirty="0">
                <a:latin typeface="Georgia"/>
                <a:ea typeface="Georgia"/>
                <a:cs typeface="Georgia"/>
                <a:sym typeface="Georgia"/>
              </a:rPr>
              <a:t>     Блокада: Книга пятая. – М.: Советский писатель, 1979. – 622 с.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Действие первой книги 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 «Блокады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»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начинается накануне войны.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Вторая книга охватывает события июля и августа 1941 года, когда тяжелые бои идут на подступах к Ленинграду.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endParaRPr sz="1600" i="1" dirty="0">
              <a:latin typeface="Georgia"/>
              <a:ea typeface="Georgia"/>
              <a:cs typeface="Georgia"/>
              <a:sym typeface="Georgia"/>
            </a:endParaRPr>
          </a:p>
          <a:p>
            <a:pPr lvl="0" algn="r" rtl="0">
              <a:spcBef>
                <a:spcPts val="0"/>
              </a:spcBef>
              <a:buNone/>
            </a:pPr>
            <a:endParaRPr sz="2200" b="1" i="1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14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5650" y="229749"/>
            <a:ext cx="2108324" cy="325112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148850" y="3657600"/>
            <a:ext cx="8658300" cy="356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В третьей и четвертой книгах романа 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«Блокада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»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автор развертывает широкую панораму событий сентября - ноября 1941 года. Подвиг ленинградцев в один из наиболее тяжелых периодов обороны города А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. Б. Чаковский </a:t>
            </a: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изображает на фоне героической борьбы всего советского народа против фашистских захватчиков.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Пятая книга 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«Блокады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»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- завершающая книга широко известного романа А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. Б. Чаковского</a:t>
            </a: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, посвященного обороне Ленинграда в годы Великой Отечественной войны.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Для старшего  школьного возраста.</a:t>
            </a:r>
          </a:p>
          <a:p>
            <a:pPr lvl="0" algn="r" rtl="0">
              <a:spcBef>
                <a:spcPts val="0"/>
              </a:spcBef>
              <a:buNone/>
            </a:pPr>
            <a:endParaRPr sz="2200" b="1" i="1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 rotWithShape="1">
          <a:blip r:embed="rId4">
            <a:alphaModFix/>
          </a:blip>
          <a:srcRect r="49168"/>
          <a:stretch/>
        </p:blipFill>
        <p:spPr>
          <a:xfrm rot="10800000">
            <a:off x="4571999" y="0"/>
            <a:ext cx="4648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>
            <a:spLocks noGrp="1"/>
          </p:cNvSpPr>
          <p:nvPr>
            <p:ph type="subTitle" idx="4294967295"/>
          </p:nvPr>
        </p:nvSpPr>
        <p:spPr>
          <a:xfrm>
            <a:off x="4833250" y="620688"/>
            <a:ext cx="4256099" cy="16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Чуковский Н.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Балтийское небо: Роман. – М.: Дет. лит, 1980. – 479 с.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Знаменитая книга военного корреспондента Николая Корнеевича Чуковского «Балтийское небо» о судьбе эскадрильи истребителей И-16 под командованием капитана Рассохина - одна из лучших и правдивых книг о войне. Это роман о Ленинграде, о военных буднях блокадного города, его защитников и жителей, каждый день которых был по-своему героическим, о том, как воевали летчики, влюблялись, погибали, как их дело продолжали боевые товарищи, как рождалась и крепла вера в грядущую победу.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среднего и старшего  школьного возраста.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5">
            <a:alphaModFix/>
          </a:blip>
          <a:srcRect t="806" b="797"/>
          <a:stretch/>
        </p:blipFill>
        <p:spPr>
          <a:xfrm>
            <a:off x="669196" y="1208150"/>
            <a:ext cx="3321450" cy="44416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94750" y="2604049"/>
            <a:ext cx="8824200" cy="1256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Дорога жизни</a:t>
            </a:r>
            <a:r>
              <a:rPr lang="ru" sz="1600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— единственная транспортная магистраль через Ладожское озеро. В периоды навигации — по воде, зимой — по льду. Связывала с 12 сентября 1941 по март 1943 года блокадный Ленинград со страной.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30" name="Shape 2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8064" y="3622275"/>
            <a:ext cx="3770910" cy="283106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402725" y="3583175"/>
            <a:ext cx="4228500" cy="320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b="1" dirty="0">
                <a:latin typeface="Georgia"/>
                <a:ea typeface="Georgia"/>
                <a:cs typeface="Georgia"/>
                <a:sym typeface="Georgia"/>
              </a:rPr>
              <a:t>Ладожский лед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600" dirty="0">
                <a:latin typeface="Georgia"/>
                <a:ea typeface="Georgia"/>
                <a:cs typeface="Georgia"/>
                <a:sym typeface="Georgia"/>
              </a:rPr>
              <a:t>                       Александр Межиров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Страшный путь!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На тридцатой, </a:t>
            </a:r>
          </a:p>
          <a:p>
            <a:pPr marL="457200" lvl="0" indent="457200" rtl="0">
              <a:spcBef>
                <a:spcPts val="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последней версте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Ничего не сулит хорошего.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Под моими ногами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устало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хрустеть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Ледяное, 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ломкое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крошево...</a:t>
            </a:r>
          </a:p>
        </p:txBody>
      </p:sp>
      <p:pic>
        <p:nvPicPr>
          <p:cNvPr id="6" name="Дорога жизни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411760" y="116632"/>
            <a:ext cx="2088232" cy="15121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196752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9050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eorgia" pitchFamily="18" charset="0"/>
              </a:rPr>
              <a:t>Дорога   жизни</a:t>
            </a:r>
            <a:endParaRPr lang="ru-RU" sz="8000" b="1" cap="none" spc="0" dirty="0">
              <a:ln w="19050"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3672200" y="2924944"/>
            <a:ext cx="4962899" cy="228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Кравцов А. М.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 Русская рулетка на Ладоге // Произведения участников Великой Отечественной войны 1941-1945 г в 3 кн. Книга 2: Воспоминания. – М.: ОАО «Московские учебники и </a:t>
            </a:r>
            <a:r>
              <a:rPr lang="ru" sz="1600" b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Карто-литография</a:t>
            </a: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», 2005. – С. 212-222.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 произведении воссоздана особая атмосфера военных лет Ленинграда.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среднего и старшего школьного возраста.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39" name="Shape 2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024" y="2705875"/>
            <a:ext cx="2754651" cy="39086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1196752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9050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eorgia" pitchFamily="18" charset="0"/>
              </a:rPr>
              <a:t>Дорога   жизни</a:t>
            </a:r>
            <a:endParaRPr lang="ru-RU" sz="8000" b="1" cap="none" spc="0" dirty="0">
              <a:ln w="19050"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Метроно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803704" y="650857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 numSld="4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154908" y="2689240"/>
            <a:ext cx="6001268" cy="109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«Дорога жизни». 1941-1943 // Дороги ратной славы. – М.: Голден-Би, 2010 – С. 66-85.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 книге особое внимание уделено участию дорожных войск в обеспечении боевых действий советской армии во время Великой Отечественной войны 1941-1945 годов. Цифры и факты, приведенные в повествовании, свидетельствуют </a:t>
            </a:r>
            <a:r>
              <a:rPr lang="ru" sz="16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об 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огромных объемах работ, с которыми приходилось справляться </a:t>
            </a:r>
            <a:r>
              <a:rPr lang="ru" sz="16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воинам-дорожникам, 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 том труде, который, </a:t>
            </a:r>
            <a:r>
              <a:rPr lang="ru" sz="16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 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может быть под силу простому человеку, о жертвах, принесенных тружениками на алтарь Великой Победы.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Книга рассчитана на широкий круг читателей.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4">
            <a:alphaModFix/>
          </a:blip>
          <a:srcRect b="1205"/>
          <a:stretch/>
        </p:blipFill>
        <p:spPr>
          <a:xfrm>
            <a:off x="6295850" y="2724250"/>
            <a:ext cx="2726851" cy="37902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1196752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9050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eorgia" pitchFamily="18" charset="0"/>
              </a:rPr>
              <a:t>Дорога   жизни</a:t>
            </a:r>
            <a:endParaRPr lang="ru-RU" sz="8000" b="1" cap="none" spc="0" dirty="0">
              <a:ln w="19050"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/>
        </p:nvSpPr>
        <p:spPr>
          <a:xfrm>
            <a:off x="3347864" y="1025257"/>
            <a:ext cx="5616624" cy="110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600" b="1" dirty="0">
                <a:latin typeface="Georgia"/>
                <a:ea typeface="Georgia"/>
                <a:cs typeface="Georgia"/>
                <a:sym typeface="Georgia"/>
              </a:rPr>
              <a:t>Репортаж из блокадного Ленинграда: Фотографии военного корреспондента Сергея Струнникова/ Автор-составитель     Л. И. Смирнова. – М.: Издательство Главархива Москвы, 2005 – 176 с.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endParaRPr sz="1600" b="1" dirty="0">
              <a:latin typeface="Georgia"/>
              <a:ea typeface="Georgia"/>
              <a:cs typeface="Georgia"/>
              <a:sym typeface="Georgia"/>
            </a:endParaRPr>
          </a:p>
          <a:p>
            <a:pPr lvl="0" algn="r" rtl="0">
              <a:spcBef>
                <a:spcPts val="0"/>
              </a:spcBef>
              <a:buNone/>
            </a:pPr>
            <a:endParaRPr sz="1600" b="1" i="1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025" y="1196752"/>
            <a:ext cx="3008525" cy="42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/>
        </p:nvSpPr>
        <p:spPr>
          <a:xfrm>
            <a:off x="3346875" y="2589240"/>
            <a:ext cx="5607599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В книге впервые публикуется фоторепортаж из блокадного Ленинграда, снятый военным корреспондентом газеты «Правда» Сергеем Струнниковым. Фотодокументы, хранящиеся ныне в Центральном архиве общественно-политической истории Москвы, свидетельствуют о трагических днях жизни осажденного Ленинграда зимой 1942/43 года, фиксируют драгоценные подробности городского быта этой поры.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Книга рассчитана на широкий круг читателей.</a:t>
            </a: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228451" y="548680"/>
            <a:ext cx="5495678" cy="79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600" b="1" dirty="0">
                <a:latin typeface="Georgia"/>
                <a:ea typeface="Georgia"/>
                <a:cs typeface="Georgia"/>
                <a:sym typeface="Georgia"/>
              </a:rPr>
              <a:t>Подвиг народа: Памятники Великой Отечественной войны, 1941-1945 / Сост. и общ. ред. В. А. Голикова. – М.: Политиздат, 1984, - 341 с.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endParaRPr sz="1600" b="1" dirty="0">
              <a:latin typeface="Georgia"/>
              <a:ea typeface="Georgia"/>
              <a:cs typeface="Georgia"/>
              <a:sym typeface="Georgia"/>
            </a:endParaRPr>
          </a:p>
          <a:p>
            <a:pPr lvl="0" algn="r" rtl="0">
              <a:spcBef>
                <a:spcPts val="0"/>
              </a:spcBef>
              <a:buNone/>
            </a:pPr>
            <a:endParaRPr sz="1600" b="1" i="1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4">
            <a:alphaModFix/>
          </a:blip>
          <a:srcRect t="5156" b="5156"/>
          <a:stretch/>
        </p:blipFill>
        <p:spPr>
          <a:xfrm>
            <a:off x="6005200" y="1052736"/>
            <a:ext cx="2747924" cy="42070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/>
          <p:nvPr/>
        </p:nvSpPr>
        <p:spPr>
          <a:xfrm>
            <a:off x="228451" y="2589240"/>
            <a:ext cx="5495678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Иллюстрированное издание о 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подвиге </a:t>
            </a: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советского народа 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в </a:t>
            </a: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Великой Отечественной войне, отстоявших свободу и независимость своей 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Родины, спасших мир от </a:t>
            </a: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фашистского 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варварства.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На </a:t>
            </a: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советской земле и за рубежом воздвигнуты многочисленные памятники советским воинам, партизанам, подпольщикам, покрывшим себя неувядаемой славой в 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боях </a:t>
            </a: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с немецко-фашистскими 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захватчиками. </a:t>
            </a: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В книге представлены наиболее </a:t>
            </a:r>
            <a:r>
              <a:rPr lang="ru" sz="1600" i="1" dirty="0" smtClean="0">
                <a:latin typeface="Georgia"/>
                <a:ea typeface="Georgia"/>
                <a:cs typeface="Georgia"/>
                <a:sym typeface="Georgia"/>
              </a:rPr>
              <a:t>значимые памятники, </a:t>
            </a: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находящиеся на территории СССР и за его пределами. Материал сгруппирован по тематическим разделам.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Книга рассчитана на широкий круг читателей</a:t>
            </a:r>
            <a:r>
              <a:rPr lang="ru" sz="1600" dirty="0">
                <a:latin typeface="Georgia"/>
                <a:ea typeface="Georgia"/>
                <a:cs typeface="Georgia"/>
                <a:sym typeface="Georgia"/>
              </a:rPr>
              <a:t>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endParaRPr sz="1600" i="1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366528" y="2353488"/>
            <a:ext cx="8410943" cy="7154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ru-RU" b="0" i="0" dirty="0" smtClean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</a:rPr>
              <a:t>Книжную</a:t>
            </a:r>
            <a:r>
              <a:rPr b="0" i="0" dirty="0" smtClean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</a:rPr>
              <a:t> </a:t>
            </a:r>
            <a:r>
              <a:rPr lang="ru-RU" b="0" i="0" dirty="0" smtClean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</a:rPr>
              <a:t>выставку</a:t>
            </a:r>
            <a:r>
              <a:rPr b="0" i="0" dirty="0" smtClean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</a:rPr>
              <a:t>  </a:t>
            </a:r>
            <a:r>
              <a:rPr lang="ru-RU" b="0" i="0" dirty="0" smtClean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</a:rPr>
              <a:t>подготовила</a:t>
            </a:r>
            <a:r>
              <a:rPr b="0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</a:rPr>
              <a:t/>
            </a:r>
            <a:br>
              <a:rPr b="0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</a:rPr>
            </a:br>
            <a:r>
              <a:rPr lang="ru-RU" b="0" i="0" dirty="0" smtClean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</a:rPr>
              <a:t>Астафьева</a:t>
            </a:r>
            <a:r>
              <a:rPr b="0" i="0" dirty="0" smtClean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</a:rPr>
              <a:t> </a:t>
            </a:r>
            <a:r>
              <a:rPr b="0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</a:rPr>
              <a:t>О. В.,</a:t>
            </a:r>
          </a:p>
        </p:txBody>
      </p:sp>
      <p:sp>
        <p:nvSpPr>
          <p:cNvPr id="267" name="Shape 267"/>
          <p:cNvSpPr/>
          <p:nvPr/>
        </p:nvSpPr>
        <p:spPr>
          <a:xfrm>
            <a:off x="820336" y="3140968"/>
            <a:ext cx="7503326" cy="3272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ru-RU" b="0" i="0" dirty="0" smtClean="0">
                <a:ln>
                  <a:noFill/>
                </a:ln>
                <a:solidFill>
                  <a:srgbClr val="000000"/>
                </a:solidFill>
                <a:latin typeface="Georgia"/>
              </a:rPr>
              <a:t>Педагог-библиотекарь </a:t>
            </a:r>
            <a:r>
              <a:rPr b="0" i="0" dirty="0" smtClean="0">
                <a:ln>
                  <a:noFill/>
                </a:ln>
                <a:solidFill>
                  <a:srgbClr val="000000"/>
                </a:solidFill>
                <a:latin typeface="Georgia"/>
              </a:rPr>
              <a:t> </a:t>
            </a:r>
            <a:r>
              <a:rPr b="0" i="0" dirty="0">
                <a:ln>
                  <a:noFill/>
                </a:ln>
                <a:solidFill>
                  <a:srgbClr val="000000"/>
                </a:solidFill>
                <a:latin typeface="Georgia"/>
              </a:rPr>
              <a:t>ГБОУ </a:t>
            </a:r>
            <a:r>
              <a:rPr lang="ru-RU" b="0" i="0" dirty="0" smtClean="0">
                <a:ln>
                  <a:noFill/>
                </a:ln>
                <a:solidFill>
                  <a:srgbClr val="000000"/>
                </a:solidFill>
                <a:latin typeface="Georgia"/>
              </a:rPr>
              <a:t>Школа</a:t>
            </a:r>
            <a:r>
              <a:rPr b="0" i="0" dirty="0" smtClean="0">
                <a:ln>
                  <a:noFill/>
                </a:ln>
                <a:solidFill>
                  <a:srgbClr val="000000"/>
                </a:solidFill>
                <a:latin typeface="Georgia"/>
              </a:rPr>
              <a:t> </a:t>
            </a:r>
            <a:r>
              <a:rPr b="0" i="0" dirty="0">
                <a:ln>
                  <a:noFill/>
                </a:ln>
                <a:solidFill>
                  <a:srgbClr val="000000"/>
                </a:solidFill>
                <a:latin typeface="Georgia"/>
              </a:rPr>
              <a:t>№ 827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249625" y="3509744"/>
            <a:ext cx="8553000" cy="30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600" b="1" dirty="0">
                <a:latin typeface="Times New Roman"/>
                <a:ea typeface="Times New Roman"/>
                <a:cs typeface="Times New Roman"/>
                <a:sym typeface="Times New Roman"/>
              </a:rPr>
              <a:t>Источники: 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  <a:buAutoNum type="arabicPeriod"/>
            </a:pPr>
            <a:r>
              <a:rPr lang="ru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Шаблон презентации </a:t>
            </a:r>
            <a:r>
              <a:rPr lang="ru" b="1" dirty="0" smtClean="0"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«Блокада Ленинграда»</a:t>
            </a:r>
            <a:endParaRPr lang="ru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  <a:buAutoNum type="arabicPeriod"/>
            </a:pPr>
            <a:r>
              <a:rPr lang="ru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Книги </a:t>
            </a:r>
            <a:r>
              <a:rPr lang="ru" b="1" dirty="0">
                <a:latin typeface="Times New Roman"/>
                <a:ea typeface="Times New Roman"/>
                <a:cs typeface="Times New Roman"/>
                <a:sym typeface="Times New Roman"/>
              </a:rPr>
              <a:t>из фонда школьной библиотеки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  <a:buAutoNum type="arabicPeriod"/>
            </a:pPr>
            <a:r>
              <a:rPr lang="ru" b="1" dirty="0">
                <a:latin typeface="Times New Roman"/>
                <a:ea typeface="Times New Roman"/>
                <a:cs typeface="Times New Roman"/>
                <a:sym typeface="Times New Roman"/>
              </a:rPr>
              <a:t>Берггольц О. Февральский дневник [Электронный ресурс]: Фрагмент из поэмы читает заслуженная артистка России Екатерина Гусева. Спецпроект «Стихи военных лет». – «ТРК ВС РФ «ЗВЕЗДА»,  2012.  // URL:</a:t>
            </a:r>
            <a:r>
              <a:rPr lang="ru" b="1" dirty="0"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 </a:t>
            </a:r>
            <a:r>
              <a:rPr lang="ru" b="1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http://www.youtube.com/</a:t>
            </a:r>
            <a:r>
              <a:rPr lang="ru" b="1" dirty="0">
                <a:latin typeface="Times New Roman"/>
                <a:ea typeface="Times New Roman"/>
                <a:cs typeface="Times New Roman"/>
                <a:sym typeface="Times New Roman"/>
              </a:rPr>
              <a:t> (дата обращения: 15.01.2016).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  <a:buAutoNum type="arabicPeriod"/>
            </a:pPr>
            <a:r>
              <a:rPr lang="ru" b="1" dirty="0">
                <a:latin typeface="Times New Roman"/>
                <a:ea typeface="Times New Roman"/>
                <a:cs typeface="Times New Roman"/>
                <a:sym typeface="Times New Roman"/>
              </a:rPr>
              <a:t>«Фары сквозь снег горят...» [Электронный ресурс]:  Видеоролик на песню Розенбаума А. На дороге жизни с кинохроникой и фотокадрами блокадного Ленинграда. // URL:</a:t>
            </a:r>
            <a:r>
              <a:rPr lang="ru" b="1" dirty="0"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 </a:t>
            </a:r>
            <a:r>
              <a:rPr lang="ru" b="1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http://www.youtube.com/</a:t>
            </a:r>
            <a:r>
              <a:rPr lang="ru" b="1" dirty="0">
                <a:latin typeface="Times New Roman"/>
                <a:ea typeface="Times New Roman"/>
                <a:cs typeface="Times New Roman"/>
                <a:sym typeface="Times New Roman"/>
              </a:rPr>
              <a:t> (дата обращения: 15.01.2016</a:t>
            </a:r>
            <a:r>
              <a:rPr lang="ru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</a:p>
          <a:p>
            <a:pPr marL="457200" indent="-342900" algn="just">
              <a:lnSpc>
                <a:spcPct val="115000"/>
              </a:lnSpc>
              <a:buSzPct val="100000"/>
              <a:buFont typeface="Times New Roman"/>
              <a:buAutoNum type="arabicPeriod"/>
            </a:pPr>
            <a:r>
              <a:rPr lang="ru" b="1" dirty="0" smtClean="0"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Таня Савичева</a:t>
            </a:r>
            <a:endParaRPr lang="ru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42900" algn="just">
              <a:lnSpc>
                <a:spcPct val="115000"/>
              </a:lnSpc>
              <a:buSzPct val="100000"/>
              <a:buFont typeface="Times New Roman"/>
              <a:buAutoNum type="arabicPeriod"/>
            </a:pPr>
            <a:r>
              <a:rPr lang="ru" b="1" dirty="0" smtClean="0"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Мемориальная доска </a:t>
            </a:r>
            <a:r>
              <a:rPr lang="ru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на доме, где жила Таня Савичева</a:t>
            </a:r>
          </a:p>
          <a:p>
            <a:pPr marL="457200" indent="-342900" algn="just">
              <a:lnSpc>
                <a:spcPct val="115000"/>
              </a:lnSpc>
              <a:buSzPct val="100000"/>
              <a:buFont typeface="Times New Roman"/>
              <a:buAutoNum type="arabicPeriod"/>
            </a:pPr>
            <a:r>
              <a:rPr lang="ru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Памятник </a:t>
            </a:r>
            <a:r>
              <a:rPr lang="ru" b="1" dirty="0" smtClean="0"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«Разорванное кольцо»</a:t>
            </a:r>
            <a:endParaRPr lang="ru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  <a:buAutoNum type="arabicPeriod"/>
            </a:pPr>
            <a:endParaRPr lang="ru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>
              <a:lnSpc>
                <a:spcPct val="115000"/>
              </a:lnSpc>
              <a:buSzPct val="100000"/>
            </a:pPr>
            <a:endParaRPr lang="ru" sz="16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/>
        </p:nvSpPr>
        <p:spPr>
          <a:xfrm>
            <a:off x="1125225" y="1124744"/>
            <a:ext cx="7876800" cy="129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5240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2200" b="1" i="1" dirty="0">
                <a:latin typeface="Courier New"/>
                <a:ea typeface="Courier New"/>
                <a:cs typeface="Courier New"/>
                <a:sym typeface="Courier New"/>
              </a:rPr>
              <a:t>«Подвиг Ленинграда и жертвы Ленинграда никогда не должны забываться ни нашим, ни последующими поколениями. Ленинград был островом, который фактически связывал немецкие войска на всем северном фланге советско-германского фронта.</a:t>
            </a:r>
          </a:p>
        </p:txBody>
      </p:sp>
      <p:sp>
        <p:nvSpPr>
          <p:cNvPr id="76" name="Shape 76"/>
          <p:cNvSpPr/>
          <p:nvPr/>
        </p:nvSpPr>
        <p:spPr>
          <a:xfrm>
            <a:off x="251520" y="257175"/>
            <a:ext cx="8640960" cy="4432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«</a:t>
            </a:r>
            <a:r>
              <a:rPr lang="ru-RU" b="0" i="0" dirty="0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Эпопея  человеческих  страданий</a:t>
            </a:r>
            <a:r>
              <a:rPr b="0" i="0" dirty="0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»</a:t>
            </a:r>
            <a:endParaRPr b="0" i="0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77" name="Shape 77"/>
          <p:cNvSpPr/>
          <p:nvPr/>
        </p:nvSpPr>
        <p:spPr>
          <a:xfrm>
            <a:off x="6396050" y="944100"/>
            <a:ext cx="2496430" cy="252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ru-RU" b="0" i="0" dirty="0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Даниил</a:t>
            </a:r>
            <a:r>
              <a:rPr b="0" i="0" dirty="0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 </a:t>
            </a:r>
            <a:r>
              <a:rPr lang="ru-RU" b="0" i="0" dirty="0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Impact"/>
              </a:rPr>
              <a:t>Гранин</a:t>
            </a:r>
            <a:endParaRPr b="0" i="0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Impact"/>
            </a:endParaRPr>
          </a:p>
        </p:txBody>
      </p:sp>
      <p:pic>
        <p:nvPicPr>
          <p:cNvPr id="78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25" y="1382337"/>
            <a:ext cx="952500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104125" y="3443225"/>
            <a:ext cx="8850299" cy="279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5240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2200" b="1" i="1" dirty="0">
                <a:latin typeface="Courier New"/>
                <a:ea typeface="Courier New"/>
                <a:cs typeface="Courier New"/>
                <a:sym typeface="Courier New"/>
              </a:rPr>
              <a:t>Как бы сейчас ни говорили, но падение этого города в результате могло привести к эффекту домино и падению всего фронта. А в 1941 году, возможно, и к захвату Москвы. Поэтому защита Ленинграда имела как морально-политическое значение, так и строго военное значение»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i="1" dirty="0">
                <a:latin typeface="Courier New"/>
                <a:ea typeface="Courier New"/>
                <a:cs typeface="Courier New"/>
                <a:sym typeface="Courier New"/>
              </a:rPr>
              <a:t>Михаил Мягков,  эксперт Института всеобщей истории РАН</a:t>
            </a: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39752" y="1700808"/>
            <a:ext cx="6696744" cy="3384376"/>
          </a:xfrm>
          <a:prstGeom prst="roundRect">
            <a:avLst>
              <a:gd name="adj" fmla="val 4619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ru-RU" sz="2000" dirty="0" smtClean="0">
                <a:solidFill>
                  <a:srgbClr val="FF0000"/>
                </a:solidFill>
                <a:latin typeface="Constantia" pitchFamily="18" charset="0"/>
              </a:rPr>
              <a:t>Вы можете использовать данную презентацию,           но в презентации должны указать автора:</a:t>
            </a:r>
          </a:p>
          <a:p>
            <a:pPr lvl="0" algn="r"/>
            <a:r>
              <a:rPr lang="ru-RU" sz="2000" b="1" dirty="0" smtClean="0">
                <a:solidFill>
                  <a:srgbClr val="FF0000"/>
                </a:solidFill>
                <a:latin typeface="Constantia" pitchFamily="18" charset="0"/>
              </a:rPr>
              <a:t>Астафьева Оксана Владимировна</a:t>
            </a:r>
            <a:r>
              <a:rPr lang="ru-RU" sz="2000" dirty="0" smtClean="0">
                <a:solidFill>
                  <a:srgbClr val="FF0000"/>
                </a:solidFill>
                <a:latin typeface="Constantia" pitchFamily="18" charset="0"/>
              </a:rPr>
              <a:t>,</a:t>
            </a:r>
          </a:p>
          <a:p>
            <a:pPr lvl="0" algn="r"/>
            <a:r>
              <a:rPr lang="ru-RU" sz="2000" dirty="0" smtClean="0">
                <a:solidFill>
                  <a:srgbClr val="FF0000"/>
                </a:solidFill>
                <a:latin typeface="Constantia" pitchFamily="18" charset="0"/>
              </a:rPr>
              <a:t>педагог-библиотекарь </a:t>
            </a:r>
          </a:p>
          <a:p>
            <a:pPr lvl="0" algn="r"/>
            <a:r>
              <a:rPr lang="ru-RU" sz="2000" dirty="0" smtClean="0">
                <a:solidFill>
                  <a:srgbClr val="FF0000"/>
                </a:solidFill>
                <a:latin typeface="Constantia" pitchFamily="18" charset="0"/>
              </a:rPr>
              <a:t>ГБОУ Школа № 827,  Москва</a:t>
            </a:r>
          </a:p>
          <a:p>
            <a:pPr lvl="0" algn="r"/>
            <a:r>
              <a:rPr lang="ru-RU" sz="2000" i="1" dirty="0" smtClean="0">
                <a:solidFill>
                  <a:schemeClr val="tx1">
                    <a:lumMod val="50000"/>
                  </a:schemeClr>
                </a:solidFill>
                <a:latin typeface="Constantia" pitchFamily="18" charset="0"/>
                <a:hlinkClick r:id="rId4"/>
              </a:rPr>
              <a:t>www.lib827.ru</a:t>
            </a:r>
            <a:endParaRPr lang="ru-RU" sz="2000" i="1" dirty="0" smtClean="0">
              <a:solidFill>
                <a:schemeClr val="tx1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4">
            <a:alphaModFix/>
          </a:blip>
          <a:srcRect r="49168"/>
          <a:stretch/>
        </p:blipFill>
        <p:spPr>
          <a:xfrm rot="10800000">
            <a:off x="4571999" y="0"/>
            <a:ext cx="4648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>
            <a:spLocks noGrp="1"/>
          </p:cNvSpPr>
          <p:nvPr>
            <p:ph type="subTitle" idx="4294967295"/>
          </p:nvPr>
        </p:nvSpPr>
        <p:spPr>
          <a:xfrm>
            <a:off x="4924575" y="1469368"/>
            <a:ext cx="4039913" cy="16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Адамович А., Гранин Д. 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Блокадная книга. – М.: ОЛМА Медиа Групп, 2013. – 624 с.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Авторы книги, основываясь на большом фактическом материале – документах, письмах, </a:t>
            </a:r>
            <a:r>
              <a:rPr lang="ru" sz="16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воспоминаниях 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ленинградцев, </a:t>
            </a:r>
            <a:r>
              <a:rPr lang="ru" sz="16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переживших 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блокаду, рассказывают о мужестве защитников города, о героических и трагических днях обороны Ленинграда в годы Великой Отечественной войны.</a:t>
            </a:r>
          </a:p>
          <a:p>
            <a:pPr lvl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старшего школьного возраста.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5">
            <a:alphaModFix/>
          </a:blip>
          <a:srcRect l="2051" r="2061"/>
          <a:stretch/>
        </p:blipFill>
        <p:spPr>
          <a:xfrm>
            <a:off x="815412" y="1164565"/>
            <a:ext cx="2854074" cy="442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298150" y="893304"/>
            <a:ext cx="4045199" cy="16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Алексеев С. П. 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Подвиг Ленинграда. 1941-1944: рассказы для детей. – М.: Дет. лит., 2010. – 81 с.</a:t>
            </a:r>
          </a:p>
          <a:p>
            <a:pPr lvl="0" algn="l" rtl="0">
              <a:spcBef>
                <a:spcPts val="0"/>
              </a:spcBef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Автор – известный детский писатель, участник Великой Отечественной войны (1941-1945) –  рассказывает младшим школьникам о ее главных битвах. Шесть книг серии описывают подвиг нашего народа в освобождении родной страны и Европы от фашистских захватчиков. Четвертая книга серии посвящена блокаде Ленинграда (1941-1944).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младшего и среднего школьного возраста.</a:t>
            </a:r>
          </a:p>
          <a:p>
            <a:pPr lv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0962" y="1216661"/>
            <a:ext cx="2854075" cy="44246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r="49168"/>
          <a:stretch/>
        </p:blipFill>
        <p:spPr>
          <a:xfrm rot="10800000">
            <a:off x="4571999" y="0"/>
            <a:ext cx="4648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>
            <a:spLocks noGrp="1"/>
          </p:cNvSpPr>
          <p:nvPr>
            <p:ph type="subTitle" idx="4294967295"/>
          </p:nvPr>
        </p:nvSpPr>
        <p:spPr>
          <a:xfrm>
            <a:off x="4924575" y="1757400"/>
            <a:ext cx="4045199" cy="16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Ардаматский В. И. 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Ленинградская зима // Советский детектив в 30 т. Т. 2. Ардаматский В. И. Повести. – Киев: Молодь, 1990. – С. 5-268.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 повести</a:t>
            </a:r>
            <a:r>
              <a:rPr lang="ru" sz="1600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«Ленинградская зима» рассказывается о работе чекистов в годы Великой Отечественной войны в осажденном Ленинграде.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старшего  школьного возраста. 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5">
            <a:alphaModFix/>
          </a:blip>
          <a:srcRect t="961" b="970"/>
          <a:stretch/>
        </p:blipFill>
        <p:spPr>
          <a:xfrm>
            <a:off x="815412" y="1196752"/>
            <a:ext cx="2854075" cy="44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123550" y="3212976"/>
            <a:ext cx="5660100" cy="707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Берггольц О.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Февральский дневник// Берггольц О. Лирика – Л.: Дет. лит., 1974. – С. 91-101.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123550" y="4126447"/>
            <a:ext cx="5660100" cy="224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Поэма 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«Февральский дневник» </a:t>
            </a:r>
            <a:r>
              <a:rPr lang="ru" sz="16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написана 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поэтессой в 1942 году в осажденном Ленинграде и </a:t>
            </a:r>
            <a:r>
              <a:rPr lang="ru" sz="16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посвящена </a:t>
            </a: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защитникам города, мужеству ленинградцев, оказавшихся в кольце блокады.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Для среднего и старшего  школьного возраста.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4556" y="2634324"/>
            <a:ext cx="2957924" cy="385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«Февральский дневник»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411760" y="116632"/>
            <a:ext cx="2160240" cy="1503548"/>
          </a:xfrm>
          <a:prstGeom prst="rect">
            <a:avLst/>
          </a:prstGeom>
        </p:spPr>
      </p:pic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3548750" y="272175"/>
            <a:ext cx="5388000" cy="58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ru" sz="1600" b="1" dirty="0">
                <a:latin typeface="Georgia"/>
                <a:ea typeface="Georgia"/>
                <a:cs typeface="Georgia"/>
                <a:sym typeface="Georgia"/>
              </a:rPr>
              <a:t>     Венок славы. Антология художественных произведений о Великой Отечественной войне. В 12-ти т. Т. 3. Подвиг Ленинграда/Сост. П. Карелин. – М.: Современник, 1983. – 606 с.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В третьем томе широко представлены произведения прозы, поэзии и художественной публицистики о героической обороне Ленинграда и разгроме фашистских войск на Неве. Эти произведения создавались большей частью в обстановке вражеской осады и носят неповторимый отпечаток тех огненных лет.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Антология смогла вместить в свой состав только фрагменты всего богатства литературы о ленинградской битве. Тем не менее, в них воплотились достоинства лучших книг о войне – широта охвата картин блокады, искренность и правдивость повествования, многообразие имен, творческих манер и стилей.</a:t>
            </a:r>
          </a:p>
          <a:p>
            <a:pPr lvl="0">
              <a:spcBef>
                <a:spcPts val="100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Для среднего и старшего школьного возраста. 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145" y="1077675"/>
            <a:ext cx="3102524" cy="4027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Метроно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839200" y="59325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 numSld="16" showWhenStopped="0">
                <p:cTn id="7" repeatCount="5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/>
        </p:nvSpPr>
        <p:spPr>
          <a:xfrm>
            <a:off x="468100" y="2022832"/>
            <a:ext cx="4463099" cy="349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600" b="1" dirty="0">
                <a:latin typeface="Georgia"/>
                <a:ea typeface="Georgia"/>
                <a:cs typeface="Georgia"/>
                <a:sym typeface="Georgia"/>
              </a:rPr>
              <a:t>Гранин Д. 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ru" sz="1600" b="1" dirty="0">
                <a:latin typeface="Georgia"/>
                <a:ea typeface="Georgia"/>
                <a:cs typeface="Georgia"/>
                <a:sym typeface="Georgia"/>
              </a:rPr>
              <a:t>     Пленные // Гранин Д. Собрание сочинений в 5 т. Т. 3. Зубр: Повести и рассказы. – Л.: Худож. лит., 1989. – С. 98-109.</a:t>
            </a:r>
          </a:p>
          <a:p>
            <a:pPr lvl="0" algn="just" rtl="0">
              <a:spcBef>
                <a:spcPts val="100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Под осаждённым, горящим, зимним Ленинградом в расположение наших войск случайно забрели двое немцев: лейтенант и ефрейтор. Пленных нужно было отвести в штаб. Их и повели под конвоем через замерзающий, голодный город.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" sz="1600" i="1" dirty="0">
                <a:latin typeface="Georgia"/>
                <a:ea typeface="Georgia"/>
                <a:cs typeface="Georgia"/>
                <a:sym typeface="Georgia"/>
              </a:rPr>
              <a:t>Для старшего  школьного возраста.</a:t>
            </a:r>
          </a:p>
          <a:p>
            <a:pPr lvl="0" rtl="0">
              <a:spcBef>
                <a:spcPts val="0"/>
              </a:spcBef>
              <a:buNone/>
            </a:pPr>
            <a:endParaRPr sz="1600" b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4482" y="1495331"/>
            <a:ext cx="2925950" cy="46699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4212000" y="6597352"/>
            <a:ext cx="288032" cy="144016"/>
          </a:xfrm>
          <a:prstGeom prst="actionButtonBackPrevious">
            <a:avLst/>
          </a:prstGeom>
          <a:noFill/>
          <a:ln>
            <a:solidFill>
              <a:srgbClr val="350D0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 flipV="1">
            <a:off x="4716000" y="6597352"/>
            <a:ext cx="288000" cy="144015"/>
          </a:xfrm>
          <a:prstGeom prst="actionButtonForwardNext">
            <a:avLst/>
          </a:prstGeom>
          <a:noFill/>
          <a:ln>
            <a:solidFill>
              <a:srgbClr val="350D0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Слайд 1"/>
</p:tagLst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2447</Words>
  <Application>Microsoft Office PowerPoint</Application>
  <PresentationFormat>Экран (4:3)</PresentationFormat>
  <Paragraphs>183</Paragraphs>
  <Slides>30</Slides>
  <Notes>30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Impact</vt:lpstr>
      <vt:lpstr>Constantia</vt:lpstr>
      <vt:lpstr>Courier New</vt:lpstr>
      <vt:lpstr>Georgia</vt:lpstr>
      <vt:lpstr>Roboto</vt:lpstr>
      <vt:lpstr>Times New Roman</vt:lpstr>
      <vt:lpstr>material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Библиотека</cp:lastModifiedBy>
  <cp:revision>85</cp:revision>
  <dcterms:modified xsi:type="dcterms:W3CDTF">2016-02-17T12:20:16Z</dcterms:modified>
  <cp:contentStatus/>
</cp:coreProperties>
</file>